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277" r:id="rId22"/>
    <p:sldId id="282" r:id="rId23"/>
    <p:sldId id="302" r:id="rId24"/>
    <p:sldId id="309" r:id="rId25"/>
    <p:sldId id="279" r:id="rId26"/>
    <p:sldId id="308" r:id="rId27"/>
    <p:sldId id="285" r:id="rId28"/>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DA"/>
    <a:srgbClr val="FA50E6"/>
    <a:srgbClr val="404040"/>
    <a:srgbClr val="010101"/>
    <a:srgbClr val="EF6100"/>
    <a:srgbClr val="AD6A38"/>
    <a:srgbClr val="418DD9"/>
    <a:srgbClr val="1A5BB4"/>
    <a:srgbClr val="656565"/>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100" d="100"/>
          <a:sy n="100" d="100"/>
        </p:scale>
        <p:origin x="990" y="31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8/4/2023</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8/4/2023</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8/4/2023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8/4/2023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8/4/2023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8/4/2023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324016159.html?spm=a2g0o.order_list.order_list_main.85.330b5e5bJjh4Zt"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33042352760.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Pool Clock</a:t>
            </a:r>
            <a:endParaRPr lang="en-US" dirty="0"/>
          </a:p>
        </p:txBody>
      </p:sp>
      <p:sp>
        <p:nvSpPr>
          <p:cNvPr id="3" name="Subtitle 2"/>
          <p:cNvSpPr>
            <a:spLocks noGrp="1"/>
          </p:cNvSpPr>
          <p:nvPr>
            <p:ph type="subTitle" idx="1"/>
          </p:nvPr>
        </p:nvSpPr>
        <p:spPr/>
        <p:txBody>
          <a:bodyPr/>
          <a:lstStyle/>
          <a:p>
            <a:r>
              <a:rPr lang="en-US" dirty="0" smtClean="0"/>
              <a:t>Swimming pool clock - </a:t>
            </a:r>
            <a:r>
              <a:rPr lang="en-US" dirty="0"/>
              <a:t>© </a:t>
            </a:r>
            <a:r>
              <a:rPr lang="en-US" dirty="0" smtClean="0"/>
              <a:t>2023 Yves Gaignard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ESP32-WROOM-32U</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smtClean="0"/>
              <a:t>Aperçu</a:t>
            </a:r>
            <a:endParaRPr lang="en-US" sz="1100" dirty="0" smtClean="0"/>
          </a:p>
          <a:p>
            <a:r>
              <a:rPr lang="en-US" sz="1100" dirty="0" smtClean="0"/>
              <a:t>ESP32-DevKitC V4 </a:t>
            </a:r>
            <a:r>
              <a:rPr lang="en-US" sz="1100" dirty="0" err="1" smtClean="0"/>
              <a:t>est</a:t>
            </a:r>
            <a:r>
              <a:rPr lang="en-US" sz="1100" dirty="0" smtClean="0"/>
              <a:t> un petit-</a:t>
            </a:r>
            <a:r>
              <a:rPr lang="en-US" sz="1100" dirty="0" err="1" smtClean="0"/>
              <a:t>taille</a:t>
            </a:r>
            <a:r>
              <a:rPr lang="en-US" sz="1100" dirty="0" smtClean="0"/>
              <a:t> ESP32-based </a:t>
            </a:r>
            <a:r>
              <a:rPr lang="en-US" sz="1100" dirty="0" err="1" smtClean="0"/>
              <a:t>conseil</a:t>
            </a:r>
            <a:r>
              <a:rPr lang="en-US" sz="1100" dirty="0" smtClean="0"/>
              <a:t> de </a:t>
            </a:r>
            <a:r>
              <a:rPr lang="en-US" sz="1100" dirty="0" err="1" smtClean="0"/>
              <a:t>développement</a:t>
            </a:r>
            <a:r>
              <a:rPr lang="en-US" sz="1100" dirty="0" smtClean="0"/>
              <a:t> </a:t>
            </a:r>
            <a:r>
              <a:rPr lang="en-US" sz="1100" dirty="0" err="1" smtClean="0"/>
              <a:t>produit</a:t>
            </a:r>
            <a:r>
              <a:rPr lang="en-US" sz="1100" dirty="0" smtClean="0"/>
              <a:t> par </a:t>
            </a:r>
            <a:r>
              <a:rPr lang="en-US" sz="1100" dirty="0" err="1" smtClean="0"/>
              <a:t>Espressif</a:t>
            </a:r>
            <a:r>
              <a:rPr lang="en-US" sz="1100" dirty="0" smtClean="0"/>
              <a:t>. Plus de la I/O pins </a:t>
            </a:r>
            <a:r>
              <a:rPr lang="en-US" sz="1100" dirty="0" err="1" smtClean="0"/>
              <a:t>sont</a:t>
            </a:r>
            <a:r>
              <a:rPr lang="en-US" sz="1100" dirty="0" smtClean="0"/>
              <a:t> </a:t>
            </a:r>
            <a:r>
              <a:rPr lang="en-US" sz="1100" dirty="0" err="1" smtClean="0"/>
              <a:t>éclaté</a:t>
            </a:r>
            <a:r>
              <a:rPr lang="en-US" sz="1100" dirty="0" smtClean="0"/>
              <a:t> à les </a:t>
            </a:r>
            <a:r>
              <a:rPr lang="en-US" sz="1100" dirty="0" err="1" smtClean="0"/>
              <a:t>en-têtes</a:t>
            </a:r>
            <a:r>
              <a:rPr lang="en-US" sz="1100" dirty="0" smtClean="0"/>
              <a:t> broches sur les </a:t>
            </a:r>
            <a:r>
              <a:rPr lang="en-US" sz="1100" dirty="0" err="1" smtClean="0"/>
              <a:t>deux</a:t>
            </a:r>
            <a:r>
              <a:rPr lang="en-US" sz="1100" dirty="0" smtClean="0"/>
              <a:t> </a:t>
            </a:r>
            <a:r>
              <a:rPr lang="en-US" sz="1100" dirty="0" err="1" smtClean="0"/>
              <a:t>côtés</a:t>
            </a:r>
            <a:r>
              <a:rPr lang="en-US" sz="1100" dirty="0" smtClean="0"/>
              <a:t> pour un </a:t>
            </a:r>
            <a:r>
              <a:rPr lang="en-US" sz="1100" dirty="0" err="1" smtClean="0"/>
              <a:t>interfaçage</a:t>
            </a:r>
            <a:r>
              <a:rPr lang="en-US" sz="1100" dirty="0" smtClean="0"/>
              <a:t> </a:t>
            </a:r>
            <a:r>
              <a:rPr lang="en-US" sz="1100" dirty="0" err="1" smtClean="0"/>
              <a:t>aisé</a:t>
            </a:r>
            <a:r>
              <a:rPr lang="en-US" sz="1100" dirty="0" smtClean="0"/>
              <a:t>. Les </a:t>
            </a:r>
            <a:r>
              <a:rPr lang="en-US" sz="1100" dirty="0" err="1" smtClean="0"/>
              <a:t>développeurs</a:t>
            </a:r>
            <a:r>
              <a:rPr lang="en-US" sz="1100" dirty="0" smtClean="0"/>
              <a:t> </a:t>
            </a:r>
            <a:r>
              <a:rPr lang="en-US" sz="1100" dirty="0" err="1" smtClean="0"/>
              <a:t>peuvent</a:t>
            </a:r>
            <a:r>
              <a:rPr lang="en-US" sz="1100" dirty="0" smtClean="0"/>
              <a:t> </a:t>
            </a:r>
            <a:r>
              <a:rPr lang="en-US" sz="1100" dirty="0" err="1" smtClean="0"/>
              <a:t>soit</a:t>
            </a:r>
            <a:r>
              <a:rPr lang="en-US" sz="1100" dirty="0" smtClean="0"/>
              <a:t> connecter des </a:t>
            </a:r>
            <a:r>
              <a:rPr lang="en-US" sz="1100" dirty="0" err="1" smtClean="0"/>
              <a:t>périphériques</a:t>
            </a:r>
            <a:r>
              <a:rPr lang="en-US" sz="1100" dirty="0" smtClean="0"/>
              <a:t> avec jumper </a:t>
            </a:r>
            <a:r>
              <a:rPr lang="en-US" sz="1100" dirty="0" err="1" smtClean="0"/>
              <a:t>fils</a:t>
            </a:r>
            <a:r>
              <a:rPr lang="en-US" sz="1100" dirty="0" smtClean="0"/>
              <a:t> </a:t>
            </a:r>
            <a:r>
              <a:rPr lang="en-US" sz="1100" dirty="0" err="1" smtClean="0"/>
              <a:t>ou</a:t>
            </a:r>
            <a:r>
              <a:rPr lang="en-US" sz="1100" dirty="0" smtClean="0"/>
              <a:t> montage ESP32-DevKitC V4 sur </a:t>
            </a:r>
            <a:r>
              <a:rPr lang="en-US" sz="1100" dirty="0" err="1" smtClean="0"/>
              <a:t>une</a:t>
            </a:r>
            <a:r>
              <a:rPr lang="en-US" sz="1100" dirty="0" smtClean="0"/>
              <a:t> </a:t>
            </a:r>
            <a:r>
              <a:rPr lang="en-US" sz="1100" dirty="0" err="1" smtClean="0"/>
              <a:t>planche</a:t>
            </a:r>
            <a:r>
              <a:rPr lang="en-US" sz="1100" dirty="0" smtClean="0"/>
              <a:t> à pain.</a:t>
            </a:r>
          </a:p>
          <a:p>
            <a:endParaRPr lang="en-US" sz="1100" dirty="0" smtClean="0"/>
          </a:p>
          <a:p>
            <a:r>
              <a:rPr lang="en-US" sz="1100" dirty="0" smtClean="0"/>
              <a:t>Pour </a:t>
            </a:r>
            <a:r>
              <a:rPr lang="en-US" sz="1100" dirty="0" err="1" smtClean="0"/>
              <a:t>couvrir</a:t>
            </a:r>
            <a:r>
              <a:rPr lang="en-US" sz="1100" dirty="0" smtClean="0"/>
              <a:t> </a:t>
            </a:r>
            <a:r>
              <a:rPr lang="en-US" sz="1100" dirty="0" err="1" smtClean="0"/>
              <a:t>une</a:t>
            </a:r>
            <a:r>
              <a:rPr lang="en-US" sz="1100" dirty="0" smtClean="0"/>
              <a:t> large </a:t>
            </a:r>
            <a:r>
              <a:rPr lang="en-US" sz="1100" dirty="0" err="1" smtClean="0"/>
              <a:t>gamme</a:t>
            </a:r>
            <a:r>
              <a:rPr lang="en-US" sz="1100" dirty="0" smtClean="0"/>
              <a:t> de </a:t>
            </a:r>
            <a:r>
              <a:rPr lang="en-US" sz="1100" dirty="0" err="1" smtClean="0"/>
              <a:t>besoins</a:t>
            </a:r>
            <a:r>
              <a:rPr lang="en-US" sz="1100" dirty="0" smtClean="0"/>
              <a:t> des </a:t>
            </a:r>
            <a:r>
              <a:rPr lang="en-US" sz="1100" dirty="0" err="1" smtClean="0"/>
              <a:t>utilisateurs</a:t>
            </a:r>
            <a:r>
              <a:rPr lang="en-US" sz="1100" dirty="0" smtClean="0"/>
              <a:t>, les versions </a:t>
            </a:r>
            <a:r>
              <a:rPr lang="en-US" sz="1100" dirty="0" err="1" smtClean="0"/>
              <a:t>suivantes</a:t>
            </a:r>
            <a:r>
              <a:rPr lang="en-US" sz="1100" dirty="0" smtClean="0"/>
              <a:t> de ESP32-DevKitC V4 </a:t>
            </a:r>
            <a:r>
              <a:rPr lang="en-US" sz="1100" dirty="0" err="1" smtClean="0"/>
              <a:t>sont</a:t>
            </a:r>
            <a:r>
              <a:rPr lang="en-US" sz="1100" dirty="0" smtClean="0"/>
              <a:t> </a:t>
            </a:r>
            <a:r>
              <a:rPr lang="en-US" sz="1100" dirty="0" err="1" smtClean="0"/>
              <a:t>disponibles</a:t>
            </a:r>
            <a:r>
              <a:rPr lang="en-US" sz="1100" dirty="0" smtClean="0"/>
              <a:t>:</a:t>
            </a:r>
          </a:p>
          <a:p>
            <a:endParaRPr lang="en-US" sz="1100" dirty="0" smtClean="0"/>
          </a:p>
          <a:p>
            <a:r>
              <a:rPr lang="en-US" sz="1100" dirty="0" err="1" smtClean="0"/>
              <a:t>Différents</a:t>
            </a:r>
            <a:r>
              <a:rPr lang="en-US" sz="1100" dirty="0" smtClean="0"/>
              <a:t> ESP32 modules</a:t>
            </a:r>
          </a:p>
          <a:p>
            <a:endParaRPr lang="en-US" sz="1100" dirty="0" smtClean="0"/>
          </a:p>
          <a:p>
            <a:r>
              <a:rPr lang="en-US" sz="1100" dirty="0" smtClean="0"/>
              <a:t>ESP32-WROOM-32</a:t>
            </a:r>
          </a:p>
          <a:p>
            <a:r>
              <a:rPr lang="en-US" sz="1100" dirty="0" smtClean="0"/>
              <a:t>ESP32-WROOM-32D</a:t>
            </a:r>
          </a:p>
          <a:p>
            <a:r>
              <a:rPr lang="en-US" sz="1100" dirty="0" smtClean="0"/>
              <a:t>ESP32-WROOM-32U</a:t>
            </a:r>
          </a:p>
          <a:p>
            <a:r>
              <a:rPr lang="en-US" sz="1100" dirty="0" smtClean="0"/>
              <a:t>ESP32-SOLO-1</a:t>
            </a:r>
          </a:p>
          <a:p>
            <a:r>
              <a:rPr lang="en-US" sz="1100" dirty="0" smtClean="0"/>
              <a:t>ESP32-WROVER</a:t>
            </a:r>
          </a:p>
          <a:p>
            <a:r>
              <a:rPr lang="en-US" sz="1100" dirty="0" smtClean="0"/>
              <a:t>ESP32-WROVER-B</a:t>
            </a:r>
          </a:p>
          <a:p>
            <a:r>
              <a:rPr lang="en-US" sz="1100" dirty="0" smtClean="0"/>
              <a:t>ESP32-WROVER-I</a:t>
            </a:r>
          </a:p>
          <a:p>
            <a:r>
              <a:rPr lang="en-US" sz="1100" dirty="0" smtClean="0"/>
              <a:t>ESP32-WROVER-B (IPEX)</a:t>
            </a:r>
          </a:p>
          <a:p>
            <a:r>
              <a:rPr lang="en-US" sz="1100" dirty="0" err="1" smtClean="0"/>
              <a:t>Mâle</a:t>
            </a:r>
            <a:r>
              <a:rPr lang="en-US" sz="1100" dirty="0" smtClean="0"/>
              <a:t> </a:t>
            </a:r>
            <a:r>
              <a:rPr lang="en-US" sz="1100" dirty="0" err="1" smtClean="0"/>
              <a:t>ou</a:t>
            </a:r>
            <a:r>
              <a:rPr lang="en-US" sz="1100" dirty="0" smtClean="0"/>
              <a:t> </a:t>
            </a:r>
            <a:r>
              <a:rPr lang="en-US" sz="1100" dirty="0" err="1" smtClean="0"/>
              <a:t>femelle</a:t>
            </a:r>
            <a:r>
              <a:rPr lang="en-US" sz="1100" dirty="0" smtClean="0"/>
              <a:t> broches.</a:t>
            </a:r>
          </a:p>
          <a:p>
            <a:endParaRPr lang="en-US" sz="1100" dirty="0" smtClean="0"/>
          </a:p>
          <a:p>
            <a:r>
              <a:rPr lang="en-US" sz="1100" dirty="0" smtClean="0"/>
              <a:t>Pour plus de </a:t>
            </a:r>
            <a:r>
              <a:rPr lang="en-US" sz="1100" dirty="0" err="1" smtClean="0"/>
              <a:t>détails</a:t>
            </a:r>
            <a:r>
              <a:rPr lang="en-US" sz="1100" dirty="0" smtClean="0"/>
              <a:t> </a:t>
            </a:r>
            <a:r>
              <a:rPr lang="en-US" sz="1100" dirty="0" err="1" smtClean="0"/>
              <a:t>s'il</a:t>
            </a:r>
            <a:r>
              <a:rPr lang="en-US" sz="1100" dirty="0" smtClean="0"/>
              <a:t> </a:t>
            </a:r>
            <a:r>
              <a:rPr lang="en-US" sz="1100" dirty="0" err="1" smtClean="0"/>
              <a:t>vous</a:t>
            </a:r>
            <a:r>
              <a:rPr lang="en-US" sz="1100" dirty="0" smtClean="0"/>
              <a:t> </a:t>
            </a:r>
            <a:r>
              <a:rPr lang="en-US" sz="1100" dirty="0" err="1" smtClean="0"/>
              <a:t>plaît</a:t>
            </a:r>
            <a:r>
              <a:rPr lang="en-US" sz="1100" dirty="0" smtClean="0"/>
              <a:t> se </a:t>
            </a:r>
            <a:r>
              <a:rPr lang="en-US" sz="1100" dirty="0" err="1" smtClean="0"/>
              <a:t>référer</a:t>
            </a:r>
            <a:r>
              <a:rPr lang="en-US" sz="1100" dirty="0" smtClean="0"/>
              <a:t> à </a:t>
            </a:r>
            <a:r>
              <a:rPr lang="en-US" sz="1100" dirty="0" err="1" smtClean="0">
                <a:hlinkClick r:id="rId3"/>
              </a:rPr>
              <a:t>Espressif</a:t>
            </a:r>
            <a:r>
              <a:rPr lang="en-US" sz="1100" dirty="0" smtClean="0">
                <a:hlinkClick r:id="rId3"/>
              </a:rPr>
              <a:t> </a:t>
            </a:r>
            <a:r>
              <a:rPr lang="en-US" sz="1100" dirty="0" err="1" smtClean="0">
                <a:hlinkClick r:id="rId3"/>
              </a:rPr>
              <a:t>Produit</a:t>
            </a:r>
            <a:r>
              <a:rPr lang="en-US" sz="1100" dirty="0" smtClean="0">
                <a:hlinkClick r:id="rId3"/>
              </a:rPr>
              <a:t> </a:t>
            </a:r>
            <a:r>
              <a:rPr lang="en-US" sz="1100" dirty="0" err="1" smtClean="0">
                <a:hlinkClick r:id="rId3"/>
              </a:rPr>
              <a:t>Informations</a:t>
            </a:r>
            <a:r>
              <a:rPr lang="en-US" sz="1100" dirty="0" smtClean="0">
                <a:hlinkClick r:id="rId3"/>
              </a:rPr>
              <a:t> De </a:t>
            </a:r>
            <a:r>
              <a:rPr lang="en-US" sz="1100" dirty="0" err="1" smtClean="0">
                <a:hlinkClick r:id="rId3"/>
              </a:rPr>
              <a:t>Commande</a:t>
            </a:r>
            <a:r>
              <a:rPr lang="en-US" sz="1100" dirty="0" smtClean="0"/>
              <a:t>.</a:t>
            </a:r>
            <a:endParaRPr lang="en-US" sz="1100" dirty="0"/>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smtClean="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smtClean="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smtClean="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813565"/>
            <a:ext cx="1376034" cy="307777"/>
          </a:xfrm>
          <a:prstGeom prst="rect">
            <a:avLst/>
          </a:prstGeom>
          <a:solidFill>
            <a:schemeClr val="bg1"/>
          </a:solidFill>
        </p:spPr>
        <p:txBody>
          <a:bodyPr wrap="square" rtlCol="0">
            <a:spAutoFit/>
          </a:bodyPr>
          <a:lstStyle/>
          <a:p>
            <a:r>
              <a:rPr lang="en-US" sz="1400" dirty="0" smtClean="0">
                <a:solidFill>
                  <a:srgbClr val="FF0000"/>
                </a:solidFill>
              </a:rPr>
              <a:t>21/SDA-Bus I2C</a:t>
            </a:r>
            <a:endParaRPr lang="en-US" sz="1400" dirty="0">
              <a:solidFill>
                <a:srgbClr val="FF0000"/>
              </a:solidFill>
            </a:endParaRPr>
          </a:p>
        </p:txBody>
      </p:sp>
      <p:sp>
        <p:nvSpPr>
          <p:cNvPr id="6" name="TextBox 5"/>
          <p:cNvSpPr txBox="1"/>
          <p:nvPr/>
        </p:nvSpPr>
        <p:spPr>
          <a:xfrm>
            <a:off x="9903966" y="1347086"/>
            <a:ext cx="1376034" cy="307777"/>
          </a:xfrm>
          <a:prstGeom prst="rect">
            <a:avLst/>
          </a:prstGeom>
          <a:solidFill>
            <a:schemeClr val="bg1"/>
          </a:solidFill>
        </p:spPr>
        <p:txBody>
          <a:bodyPr wrap="square" rtlCol="0">
            <a:spAutoFit/>
          </a:bodyPr>
          <a:lstStyle/>
          <a:p>
            <a:r>
              <a:rPr lang="en-US" sz="1400" dirty="0" smtClean="0">
                <a:solidFill>
                  <a:srgbClr val="FF0000"/>
                </a:solidFill>
              </a:rPr>
              <a:t>22/SCL-Bus I2C</a:t>
            </a:r>
            <a:endParaRPr lang="en-US" sz="1400" dirty="0">
              <a:solidFill>
                <a:srgbClr val="FF0000"/>
              </a:solidFill>
            </a:endParaRPr>
          </a:p>
        </p:txBody>
      </p:sp>
      <p:cxnSp>
        <p:nvCxnSpPr>
          <p:cNvPr id="7" name="Straight Connector 6"/>
          <p:cNvCxnSpPr>
            <a:stCxn id="5" idx="1"/>
          </p:cNvCxnSpPr>
          <p:nvPr/>
        </p:nvCxnSpPr>
        <p:spPr>
          <a:xfrm flipH="1">
            <a:off x="7623044" y="1967454"/>
            <a:ext cx="2280922" cy="37677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500975"/>
            <a:ext cx="2280922" cy="38090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2 Plus-14</a:t>
            </a:r>
            <a:endParaRPr lang="en-US" dirty="0">
              <a:solidFill>
                <a:srgbClr val="FF0000"/>
              </a:solidFill>
            </a:endParaRPr>
          </a:p>
        </p:txBody>
      </p:sp>
      <p:sp>
        <p:nvSpPr>
          <p:cNvPr id="11" name="TextBox 10"/>
          <p:cNvSpPr txBox="1"/>
          <p:nvPr/>
        </p:nvSpPr>
        <p:spPr>
          <a:xfrm>
            <a:off x="9903966" y="3213000"/>
            <a:ext cx="1160034" cy="307777"/>
          </a:xfrm>
          <a:prstGeom prst="rect">
            <a:avLst/>
          </a:prstGeom>
          <a:solidFill>
            <a:schemeClr val="bg1"/>
          </a:solidFill>
        </p:spPr>
        <p:txBody>
          <a:bodyPr wrap="square" rtlCol="0">
            <a:spAutoFit/>
          </a:bodyPr>
          <a:lstStyle/>
          <a:p>
            <a:r>
              <a:rPr lang="en-US" sz="1400" dirty="0" smtClean="0">
                <a:solidFill>
                  <a:srgbClr val="FF0000"/>
                </a:solidFill>
              </a:rPr>
              <a:t>04-T° Water</a:t>
            </a:r>
            <a:endParaRPr lang="en-US" sz="1400" dirty="0">
              <a:solidFill>
                <a:srgbClr val="FF0000"/>
              </a:solidFill>
            </a:endParaRP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smtClean="0">
                <a:solidFill>
                  <a:srgbClr val="FF0000"/>
                </a:solidFill>
              </a:rPr>
              <a:t>B1-Mode-12</a:t>
            </a:r>
            <a:endParaRPr lang="en-US" dirty="0">
              <a:solidFill>
                <a:srgbClr val="FF0000"/>
              </a:solidFill>
            </a:endParaRP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3-Play/Pause-27</a:t>
            </a:r>
            <a:endParaRPr lang="en-US" dirty="0">
              <a:solidFill>
                <a:srgbClr val="FF0000"/>
              </a:solidFill>
            </a:endParaRPr>
          </a:p>
        </p:txBody>
      </p:sp>
      <p:cxnSp>
        <p:nvCxnSpPr>
          <p:cNvPr id="19" name="Straight Connector 18"/>
          <p:cNvCxnSpPr>
            <a:stCxn id="11" idx="1"/>
          </p:cNvCxnSpPr>
          <p:nvPr/>
        </p:nvCxnSpPr>
        <p:spPr>
          <a:xfrm flipH="1">
            <a:off x="7570373" y="3366889"/>
            <a:ext cx="2333593" cy="1538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746523"/>
            <a:ext cx="1016035" cy="307777"/>
          </a:xfrm>
          <a:prstGeom prst="rect">
            <a:avLst/>
          </a:prstGeom>
          <a:solidFill>
            <a:schemeClr val="bg1"/>
          </a:solidFill>
        </p:spPr>
        <p:txBody>
          <a:bodyPr wrap="square" rtlCol="0">
            <a:spAutoFit/>
          </a:bodyPr>
          <a:lstStyle/>
          <a:p>
            <a:r>
              <a:rPr lang="en-US" sz="1400" dirty="0" smtClean="0">
                <a:solidFill>
                  <a:srgbClr val="FF0000"/>
                </a:solidFill>
              </a:rPr>
              <a:t>18-LED IO</a:t>
            </a:r>
            <a:endParaRPr lang="en-US" sz="1400" dirty="0">
              <a:solidFill>
                <a:srgbClr val="FF0000"/>
              </a:solidFill>
            </a:endParaRPr>
          </a:p>
        </p:txBody>
      </p:sp>
      <p:cxnSp>
        <p:nvCxnSpPr>
          <p:cNvPr id="25" name="Straight Connector 24"/>
          <p:cNvCxnSpPr>
            <a:stCxn id="24" idx="1"/>
          </p:cNvCxnSpPr>
          <p:nvPr/>
        </p:nvCxnSpPr>
        <p:spPr>
          <a:xfrm flipH="1" flipV="1">
            <a:off x="7585169" y="2885446"/>
            <a:ext cx="2318796" cy="1496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1899" y="2533668"/>
            <a:ext cx="1715162" cy="369332"/>
          </a:xfrm>
          <a:prstGeom prst="rect">
            <a:avLst/>
          </a:prstGeom>
          <a:solidFill>
            <a:schemeClr val="bg1"/>
          </a:solidFill>
        </p:spPr>
        <p:txBody>
          <a:bodyPr wrap="square" rtlCol="0">
            <a:spAutoFit/>
          </a:bodyPr>
          <a:lstStyle/>
          <a:p>
            <a:pPr algn="r"/>
            <a:r>
              <a:rPr lang="en-US" dirty="0" smtClean="0">
                <a:solidFill>
                  <a:srgbClr val="FF0000"/>
                </a:solidFill>
              </a:rPr>
              <a:t>PIR Sensor-25</a:t>
            </a:r>
            <a:endParaRPr lang="en-US" dirty="0">
              <a:solidFill>
                <a:srgbClr val="FF0000"/>
              </a:solidFill>
            </a:endParaRPr>
          </a:p>
        </p:txBody>
      </p:sp>
      <p:cxnSp>
        <p:nvCxnSpPr>
          <p:cNvPr id="29" name="Straight Connector 28"/>
          <p:cNvCxnSpPr>
            <a:stCxn id="28" idx="3"/>
          </p:cNvCxnSpPr>
          <p:nvPr/>
        </p:nvCxnSpPr>
        <p:spPr>
          <a:xfrm>
            <a:off x="1837061" y="2718334"/>
            <a:ext cx="2761065" cy="15687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880607"/>
            <a:ext cx="1232035" cy="307777"/>
          </a:xfrm>
          <a:prstGeom prst="rect">
            <a:avLst/>
          </a:prstGeom>
          <a:solidFill>
            <a:schemeClr val="bg1"/>
          </a:solidFill>
        </p:spPr>
        <p:txBody>
          <a:bodyPr wrap="square" rtlCol="0">
            <a:spAutoFit/>
          </a:bodyPr>
          <a:lstStyle/>
          <a:p>
            <a:r>
              <a:rPr lang="en-US" sz="1400" dirty="0" smtClean="0">
                <a:solidFill>
                  <a:srgbClr val="FF0000"/>
                </a:solidFill>
              </a:rPr>
              <a:t>GND</a:t>
            </a:r>
            <a:endParaRPr lang="en-US" sz="1400" dirty="0">
              <a:solidFill>
                <a:srgbClr val="FF0000"/>
              </a:solidFill>
            </a:endParaRPr>
          </a:p>
        </p:txBody>
      </p:sp>
      <p:cxnSp>
        <p:nvCxnSpPr>
          <p:cNvPr id="31" name="Straight Connector 30"/>
          <p:cNvCxnSpPr>
            <a:stCxn id="30" idx="1"/>
          </p:cNvCxnSpPr>
          <p:nvPr/>
        </p:nvCxnSpPr>
        <p:spPr>
          <a:xfrm flipH="1">
            <a:off x="7570373" y="1034496"/>
            <a:ext cx="2333592" cy="51782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4-Minus-26</a:t>
            </a:r>
            <a:endParaRPr lang="en-US" dirty="0">
              <a:solidFill>
                <a:srgbClr val="FF0000"/>
              </a:solidFill>
            </a:endParaRP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03966" y="2280044"/>
            <a:ext cx="2064372" cy="307777"/>
          </a:xfrm>
          <a:prstGeom prst="rect">
            <a:avLst/>
          </a:prstGeom>
          <a:solidFill>
            <a:schemeClr val="bg1"/>
          </a:solidFill>
        </p:spPr>
        <p:txBody>
          <a:bodyPr wrap="square" rtlCol="0">
            <a:spAutoFit/>
          </a:bodyPr>
          <a:lstStyle/>
          <a:p>
            <a:r>
              <a:rPr lang="en-US" sz="1400" dirty="0" smtClean="0">
                <a:solidFill>
                  <a:srgbClr val="FF0000"/>
                </a:solidFill>
              </a:rPr>
              <a:t>19-Photosensitive sensor</a:t>
            </a:r>
            <a:endParaRPr lang="en-US" sz="1400" dirty="0">
              <a:solidFill>
                <a:srgbClr val="FF0000"/>
              </a:solidFill>
            </a:endParaRPr>
          </a:p>
        </p:txBody>
      </p:sp>
      <p:cxnSp>
        <p:nvCxnSpPr>
          <p:cNvPr id="37" name="Straight Connector 36"/>
          <p:cNvCxnSpPr>
            <a:stCxn id="36" idx="1"/>
          </p:cNvCxnSpPr>
          <p:nvPr/>
        </p:nvCxnSpPr>
        <p:spPr>
          <a:xfrm flipH="1">
            <a:off x="7585168" y="2433933"/>
            <a:ext cx="2318798" cy="2865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smtClean="0">
                <a:solidFill>
                  <a:srgbClr val="FF0000"/>
                </a:solidFill>
              </a:rPr>
              <a:t>5V</a:t>
            </a:r>
            <a:endParaRPr lang="en-US" dirty="0">
              <a:solidFill>
                <a:srgbClr val="FF0000"/>
              </a:solidFill>
            </a:endParaRP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938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a:t>
            </a:r>
            <a:r>
              <a:rPr lang="en-US" dirty="0"/>
              <a:t>Led Strip </a:t>
            </a:r>
            <a:r>
              <a:rPr lang="en-US" dirty="0" smtClean="0"/>
              <a:t>WS2812B 60 </a:t>
            </a:r>
            <a:r>
              <a:rPr lang="en-US" dirty="0" err="1" smtClean="0"/>
              <a:t>Leds</a:t>
            </a:r>
            <a:r>
              <a:rPr lang="en-US" dirty="0" smtClean="0"/>
              <a:t>/m IP30 </a:t>
            </a:r>
            <a:endParaRPr lang="en-US" dirty="0"/>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r>
              <a:rPr lang="en-US" sz="900" dirty="0"/>
              <a:t/>
            </a:r>
            <a:br>
              <a:rPr lang="en-US" sz="900" dirty="0"/>
            </a:br>
            <a:r>
              <a:rPr lang="en-US" sz="900" dirty="0"/>
              <a:t>(</a:t>
            </a:r>
            <a:r>
              <a:rPr lang="en-US" sz="900" b="1" dirty="0"/>
              <a:t>Important:</a:t>
            </a:r>
            <a:r>
              <a:rPr lang="en-US" sz="900" dirty="0"/>
              <a:t> WS2812B Must Work With 5V LED Power </a:t>
            </a:r>
            <a:r>
              <a:rPr lang="en-US" sz="900" dirty="0" smtClean="0"/>
              <a:t>Supply</a:t>
            </a:r>
            <a:r>
              <a:rPr lang="en-US" sz="900" dirty="0"/>
              <a:t>.</a:t>
            </a:r>
            <a:r>
              <a:rPr lang="en-US" sz="900" dirty="0" smtClean="0"/>
              <a:t> Over </a:t>
            </a:r>
            <a:r>
              <a:rPr lang="en-US" sz="900" dirty="0"/>
              <a:t>DC5.5V </a:t>
            </a:r>
            <a:r>
              <a:rPr lang="en-US" sz="900" dirty="0" smtClean="0"/>
              <a:t>will </a:t>
            </a:r>
            <a:r>
              <a:rPr lang="en-US" sz="900" dirty="0"/>
              <a:t>Burn Led Strip)</a:t>
            </a:r>
          </a:p>
          <a:p>
            <a:r>
              <a:rPr lang="en-US" sz="900" dirty="0"/>
              <a:t/>
            </a:r>
            <a:br>
              <a:rPr lang="en-US" sz="900" dirty="0"/>
            </a:br>
            <a:r>
              <a:rPr lang="en-US" sz="900" dirty="0"/>
              <a:t>1. Led strip welded by 0.5m is very normal in an electronic product</a:t>
            </a:r>
            <a:r>
              <a:rPr lang="en-US" sz="900" dirty="0" smtClean="0"/>
              <a:t>, not </a:t>
            </a:r>
            <a:r>
              <a:rPr lang="en-US" sz="900" dirty="0"/>
              <a:t>a quality problem</a:t>
            </a:r>
            <a:r>
              <a:rPr lang="en-US" sz="900" dirty="0" smtClean="0"/>
              <a:t>. </a:t>
            </a:r>
            <a:r>
              <a:rPr lang="en-US" sz="900" dirty="0"/>
              <a:t/>
            </a:r>
            <a:br>
              <a:rPr lang="en-US" sz="900" dirty="0"/>
            </a:br>
            <a:r>
              <a:rPr lang="en-US" sz="900" dirty="0"/>
              <a:t>2. WS2812B Led strip can be cut buy every "one" led chip!</a:t>
            </a:r>
            <a:br>
              <a:rPr lang="en-US" sz="900" dirty="0"/>
            </a:br>
            <a:r>
              <a:rPr lang="en-US" sz="900" dirty="0"/>
              <a:t>3. IP30: Non- </a:t>
            </a:r>
            <a:r>
              <a:rPr lang="en-US" sz="900" dirty="0" smtClean="0"/>
              <a:t>Waterproof, IP65</a:t>
            </a:r>
            <a:r>
              <a:rPr lang="en-US" sz="900" dirty="0"/>
              <a:t>: Waterproof in Silicon </a:t>
            </a:r>
            <a:r>
              <a:rPr lang="en-US" sz="900" dirty="0" smtClean="0"/>
              <a:t>Coating, IP67</a:t>
            </a:r>
            <a:r>
              <a:rPr lang="en-US" sz="900" dirty="0"/>
              <a:t>: Waterproof in </a:t>
            </a:r>
            <a:r>
              <a:rPr lang="en-US" sz="900" dirty="0" smtClean="0"/>
              <a:t>Silicon Tube</a:t>
            </a:r>
            <a:r>
              <a:rPr lang="en-US" sz="900" dirty="0"/>
              <a:t/>
            </a:r>
            <a:br>
              <a:rPr lang="en-US" sz="900" dirty="0"/>
            </a:br>
            <a:r>
              <a:rPr lang="en-US" sz="900" dirty="0"/>
              <a:t>4. WS2812B Led Strip </a:t>
            </a:r>
            <a:r>
              <a:rPr lang="en-US" sz="900" b="1" dirty="0"/>
              <a:t>Work With DC5V Led Power </a:t>
            </a:r>
            <a:r>
              <a:rPr lang="en-US" sz="900" b="1" dirty="0" smtClean="0"/>
              <a:t>Supply</a:t>
            </a:r>
            <a:r>
              <a:rPr lang="en-US" sz="900" dirty="0"/>
              <a:t>.</a:t>
            </a:r>
            <a:r>
              <a:rPr lang="en-US" sz="900" dirty="0" smtClean="0"/>
              <a:t> And </a:t>
            </a:r>
            <a:r>
              <a:rPr lang="en-US" sz="900" dirty="0"/>
              <a:t>it must need a WS2812B Led Controller Control </a:t>
            </a:r>
            <a:r>
              <a:rPr lang="en-US" sz="900" dirty="0" smtClean="0"/>
              <a:t>it</a:t>
            </a:r>
            <a:r>
              <a:rPr lang="en-US" sz="900" dirty="0"/>
              <a:t/>
            </a:r>
            <a:br>
              <a:rPr lang="en-US" sz="900" dirty="0"/>
            </a:br>
            <a:r>
              <a:rPr lang="en-US" sz="900" dirty="0"/>
              <a:t/>
            </a:r>
            <a:br>
              <a:rPr lang="en-US" sz="900" dirty="0"/>
            </a:br>
            <a:r>
              <a:rPr lang="en-US" sz="900" b="1" dirty="0"/>
              <a:t>About how to choose Led Power</a:t>
            </a:r>
            <a:r>
              <a:rPr lang="en-US" sz="900" dirty="0"/>
              <a:t/>
            </a:r>
            <a:br>
              <a:rPr lang="en-US" sz="900" dirty="0"/>
            </a:br>
            <a:r>
              <a:rPr lang="en-US" sz="900" b="1" dirty="0"/>
              <a:t>Calculated The Whole Led Strip Watts:</a:t>
            </a:r>
            <a:r>
              <a:rPr lang="en-US" sz="900" dirty="0"/>
              <a:t/>
            </a:r>
            <a:br>
              <a:rPr lang="en-US" sz="900" dirty="0"/>
            </a:br>
            <a:r>
              <a:rPr lang="en-US" sz="900" dirty="0"/>
              <a:t/>
            </a:r>
            <a:br>
              <a:rPr lang="en-US" sz="900" dirty="0"/>
            </a:br>
            <a:r>
              <a:rPr lang="en-US" sz="900" dirty="0"/>
              <a:t>1</a:t>
            </a:r>
            <a:r>
              <a:rPr lang="en-US" sz="900" dirty="0" smtClean="0"/>
              <a:t>. One </a:t>
            </a:r>
            <a:r>
              <a:rPr lang="en-US" sz="900" dirty="0"/>
              <a:t>Led Chip is About </a:t>
            </a:r>
            <a:r>
              <a:rPr lang="en-US" sz="900" dirty="0" smtClean="0"/>
              <a:t>0.2W. If </a:t>
            </a:r>
            <a:r>
              <a:rPr lang="en-US" sz="900" dirty="0"/>
              <a:t>You </a:t>
            </a:r>
            <a:r>
              <a:rPr lang="en-US" sz="900" dirty="0" smtClean="0"/>
              <a:t>Buy </a:t>
            </a:r>
            <a:r>
              <a:rPr lang="en-US" sz="900" dirty="0"/>
              <a:t>5m </a:t>
            </a:r>
            <a:r>
              <a:rPr lang="en-US" sz="900" dirty="0" smtClean="0"/>
              <a:t>with 30Leds/m (Total </a:t>
            </a:r>
            <a:r>
              <a:rPr lang="en-US" sz="900" dirty="0"/>
              <a:t>Led Strip is 150Leds</a:t>
            </a:r>
            <a:r>
              <a:rPr lang="en-US" sz="900" dirty="0" smtClean="0"/>
              <a:t>), So </a:t>
            </a:r>
            <a:r>
              <a:rPr lang="en-US" sz="900" dirty="0"/>
              <a:t>0.2W*150=30W</a:t>
            </a:r>
            <a:br>
              <a:rPr lang="en-US" sz="900" dirty="0"/>
            </a:br>
            <a:r>
              <a:rPr lang="en-US" sz="900" dirty="0"/>
              <a:t>2</a:t>
            </a:r>
            <a:r>
              <a:rPr lang="en-US" sz="900" dirty="0" smtClean="0"/>
              <a:t>. And </a:t>
            </a:r>
            <a:r>
              <a:rPr lang="en-US" sz="900" dirty="0"/>
              <a:t>This Led Strip Work </a:t>
            </a:r>
            <a:r>
              <a:rPr lang="en-US" sz="900" dirty="0" smtClean="0"/>
              <a:t>5V, so </a:t>
            </a:r>
            <a:r>
              <a:rPr lang="en-US" sz="900" dirty="0"/>
              <a:t>30W / </a:t>
            </a:r>
            <a:r>
              <a:rPr lang="en-US" sz="900" dirty="0" smtClean="0"/>
              <a:t>5V=6A</a:t>
            </a:r>
            <a:endParaRPr lang="en-US" sz="900" dirty="0"/>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smtClean="0"/>
              <a:t>Product Description</a:t>
            </a:r>
            <a:r>
              <a:rPr lang="en-US" sz="900" b="1" dirty="0"/>
              <a:t>:</a:t>
            </a:r>
            <a:r>
              <a:rPr lang="en-US" sz="900" dirty="0"/>
              <a:t/>
            </a:r>
            <a:br>
              <a:rPr lang="en-US" sz="900" dirty="0"/>
            </a:br>
            <a:r>
              <a:rPr lang="en-US" sz="900" dirty="0" smtClean="0"/>
              <a:t>1</a:t>
            </a:r>
            <a:r>
              <a:rPr lang="en-US" sz="900" dirty="0"/>
              <a:t>. WS2812B Led Strip is Powered By "5V Power Supply" (Not Included) And Is Controlled By A Single Data Line From A Suitable Controller (Not Included).</a:t>
            </a:r>
            <a:br>
              <a:rPr lang="en-US" sz="900" dirty="0"/>
            </a:br>
            <a:r>
              <a:rPr lang="en-US" sz="900" dirty="0" smtClean="0"/>
              <a:t>2</a:t>
            </a:r>
            <a:r>
              <a:rPr lang="en-US" sz="900" dirty="0"/>
              <a:t>. 3-Pin JST Connector Included: Red</a:t>
            </a:r>
            <a:r>
              <a:rPr lang="en-US" sz="900" dirty="0" smtClean="0"/>
              <a:t>: VCC</a:t>
            </a:r>
            <a:r>
              <a:rPr lang="en-US" sz="900" dirty="0"/>
              <a:t>, Withe</a:t>
            </a:r>
            <a:r>
              <a:rPr lang="en-US" sz="900" dirty="0" smtClean="0"/>
              <a:t>: GND</a:t>
            </a:r>
            <a:r>
              <a:rPr lang="en-US" sz="900" dirty="0"/>
              <a:t>, Green</a:t>
            </a:r>
            <a:r>
              <a:rPr lang="en-US" sz="900" dirty="0" smtClean="0"/>
              <a:t>: DATA</a:t>
            </a:r>
            <a:r>
              <a:rPr lang="en-US" sz="900" dirty="0"/>
              <a:t>.</a:t>
            </a:r>
            <a:br>
              <a:rPr lang="en-US" sz="900" dirty="0"/>
            </a:br>
            <a:r>
              <a:rPr lang="en-US" sz="900" dirty="0" smtClean="0"/>
              <a:t>3</a:t>
            </a:r>
            <a:r>
              <a:rPr lang="en-US" sz="900" dirty="0"/>
              <a:t>. The Strip Has 3M Adhesive Tape On The Back(Except Ip67). Installation Surface Must Be Smooth, Clean And Dry</a:t>
            </a:r>
            <a:r>
              <a:rPr lang="en-US" sz="900" dirty="0" smtClean="0"/>
              <a:t>.</a:t>
            </a:r>
            <a:r>
              <a:rPr lang="en-US" sz="900" dirty="0"/>
              <a:t/>
            </a:r>
            <a:br>
              <a:rPr lang="en-US" sz="900" dirty="0"/>
            </a:br>
            <a:r>
              <a:rPr lang="en-US" sz="900" dirty="0"/>
              <a:t>4. Led Strip Can Be Cut Between Every Led To Create Custom Lengths</a:t>
            </a:r>
            <a:r>
              <a:rPr lang="en-US" sz="900" dirty="0" smtClean="0"/>
              <a:t>.</a:t>
            </a:r>
            <a:r>
              <a:rPr lang="en-US" sz="900" dirty="0"/>
              <a:t/>
            </a:r>
            <a:br>
              <a:rPr lang="en-US" sz="900" dirty="0"/>
            </a:br>
            <a:r>
              <a:rPr lang="en-US" sz="900" dirty="0"/>
              <a:t>5. Do Not Bend Strip Sharply</a:t>
            </a:r>
            <a:r>
              <a:rPr lang="en-US" sz="900" dirty="0" smtClean="0"/>
              <a:t>.</a:t>
            </a:r>
            <a:r>
              <a:rPr lang="en-US" sz="900" dirty="0"/>
              <a:t/>
            </a:r>
            <a:br>
              <a:rPr lang="en-US" sz="900" dirty="0"/>
            </a:br>
            <a:r>
              <a:rPr lang="en-US" sz="900" dirty="0"/>
              <a:t>6. Longer Runs Should Be Powered From Both Ends To Reduce Voltage Drop</a:t>
            </a:r>
            <a:r>
              <a:rPr lang="en-US" sz="900" dirty="0" smtClean="0"/>
              <a:t>.</a:t>
            </a:r>
            <a:r>
              <a:rPr lang="en-US" sz="900" dirty="0"/>
              <a:t/>
            </a:r>
            <a:br>
              <a:rPr lang="en-US" sz="900" dirty="0"/>
            </a:br>
            <a:r>
              <a:rPr lang="en-US" sz="900" dirty="0"/>
              <a:t>7. 3-Pin JST Connector Wire is 20AWG.</a:t>
            </a:r>
            <a:br>
              <a:rPr lang="en-US" sz="900" dirty="0"/>
            </a:br>
            <a:r>
              <a:rPr lang="en-US" sz="900" dirty="0"/>
              <a:t/>
            </a:r>
            <a:br>
              <a:rPr lang="en-US" sz="900" dirty="0"/>
            </a:br>
            <a:r>
              <a:rPr lang="en-US" sz="900" b="1" dirty="0"/>
              <a:t>Product Details:</a:t>
            </a:r>
            <a:r>
              <a:rPr lang="en-US" sz="900" dirty="0"/>
              <a:t/>
            </a:r>
            <a:br>
              <a:rPr lang="en-US" sz="900" dirty="0"/>
            </a:br>
            <a:r>
              <a:rPr lang="en-US" sz="900" dirty="0"/>
              <a:t>Input Voltage: DC5V</a:t>
            </a:r>
            <a:br>
              <a:rPr lang="en-US" sz="900" dirty="0"/>
            </a:br>
            <a:r>
              <a:rPr lang="en-US" sz="900" dirty="0"/>
              <a:t>Power: </a:t>
            </a:r>
            <a:r>
              <a:rPr lang="en-US" sz="900" dirty="0" smtClean="0"/>
              <a:t>60Leds/m-</a:t>
            </a:r>
            <a:r>
              <a:rPr lang="en-US" sz="900" dirty="0"/>
              <a:t>---12Watt/meter</a:t>
            </a:r>
            <a:br>
              <a:rPr lang="en-US" sz="900" dirty="0"/>
            </a:br>
            <a:r>
              <a:rPr lang="en-US" sz="900" dirty="0" smtClean="0"/>
              <a:t>LED </a:t>
            </a:r>
            <a:r>
              <a:rPr lang="en-US" sz="900" dirty="0"/>
              <a:t>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a:t>
            </a:r>
            <a:r>
              <a:rPr lang="en-US" sz="900" dirty="0" smtClean="0"/>
              <a:t>60Leds/m-</a:t>
            </a:r>
            <a:r>
              <a:rPr lang="en-US" sz="900" dirty="0"/>
              <a:t>---10mm</a:t>
            </a:r>
            <a:br>
              <a:rPr lang="en-US" sz="900" dirty="0"/>
            </a:br>
            <a:r>
              <a:rPr lang="en-US" sz="900" dirty="0" smtClean="0"/>
              <a:t>FPC </a:t>
            </a:r>
            <a:r>
              <a:rPr lang="en-US" sz="900" dirty="0"/>
              <a:t>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smtClean="0"/>
              <a:t>Cut-able</a:t>
            </a:r>
            <a:r>
              <a:rPr lang="en-US" sz="900" dirty="0"/>
              <a:t>: Every LED is </a:t>
            </a:r>
            <a:r>
              <a:rPr lang="en-US" sz="900" dirty="0" smtClean="0"/>
              <a:t>Cut-able</a:t>
            </a:r>
            <a:r>
              <a:rPr lang="en-US" sz="900" dirty="0"/>
              <a:t/>
            </a:r>
            <a:br>
              <a:rPr lang="en-US" sz="900" dirty="0"/>
            </a:br>
            <a:r>
              <a:rPr lang="en-US" sz="900" dirty="0"/>
              <a:t>Package</a:t>
            </a:r>
            <a:r>
              <a:rPr lang="en-US" sz="900" dirty="0" smtClean="0"/>
              <a:t>: In </a:t>
            </a:r>
            <a:r>
              <a:rPr lang="en-US" sz="900" dirty="0"/>
              <a:t>Anti-Static Bag,IP30 IP65 With 3M </a:t>
            </a:r>
            <a:r>
              <a:rPr lang="en-US" sz="900" dirty="0" smtClean="0"/>
              <a:t>Adhesive </a:t>
            </a:r>
            <a:r>
              <a:rPr lang="en-US" sz="900" dirty="0"/>
              <a:t>Tape On The Back(IP67 Without 3M </a:t>
            </a:r>
            <a:r>
              <a:rPr lang="en-US" sz="900" dirty="0" smtClean="0"/>
              <a:t>Adhesive)</a:t>
            </a:r>
            <a:endParaRPr lang="en-US" sz="900" dirty="0"/>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71693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smtClean="0"/>
              <a:t>Pool Clock : </a:t>
            </a:r>
            <a:r>
              <a:rPr lang="en-US" dirty="0"/>
              <a:t>Photosensitive Sensor Module Light Detection </a:t>
            </a:r>
            <a:r>
              <a:rPr lang="en-US" dirty="0" smtClean="0"/>
              <a:t>Module</a:t>
            </a:r>
            <a:endParaRPr lang="en-US" dirty="0"/>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smtClean="0"/>
              <a:t>1- </a:t>
            </a:r>
            <a:r>
              <a:rPr lang="en-US" sz="1100" dirty="0"/>
              <a:t>using sensitive type photosensitive resistance sensor</a:t>
            </a:r>
            <a:br>
              <a:rPr lang="en-US" sz="1100" dirty="0"/>
            </a:br>
            <a:r>
              <a:rPr lang="en-US" sz="1100" dirty="0" smtClean="0"/>
              <a:t>2- </a:t>
            </a:r>
            <a:r>
              <a:rPr lang="en-US" sz="1100" dirty="0"/>
              <a:t>the comparator output, signal clean, good waveform, driving ability is strong, for more than 15 ma.</a:t>
            </a:r>
            <a:br>
              <a:rPr lang="en-US" sz="1100" dirty="0"/>
            </a:br>
            <a:r>
              <a:rPr lang="en-US" sz="1100" dirty="0" smtClean="0"/>
              <a:t>3- </a:t>
            </a:r>
            <a:r>
              <a:rPr lang="en-US" sz="1100" dirty="0"/>
              <a:t>with adjustable potentiometer can detect light brightness adjustment</a:t>
            </a:r>
            <a:br>
              <a:rPr lang="en-US" sz="1100" dirty="0"/>
            </a:br>
            <a:r>
              <a:rPr lang="en-US" sz="1100" dirty="0" smtClean="0"/>
              <a:t>4- </a:t>
            </a:r>
            <a:r>
              <a:rPr lang="en-US" sz="1100" dirty="0"/>
              <a:t>the working voltage of 3.3 V to 5 V</a:t>
            </a:r>
            <a:br>
              <a:rPr lang="en-US" sz="1100" dirty="0"/>
            </a:br>
            <a:r>
              <a:rPr lang="en-US" sz="1100" dirty="0" smtClean="0"/>
              <a:t>5- </a:t>
            </a:r>
            <a:r>
              <a:rPr lang="en-US" sz="1100" dirty="0"/>
              <a:t>the output form: digital switch output (0 and 1)</a:t>
            </a:r>
            <a:br>
              <a:rPr lang="en-US" sz="1100" dirty="0"/>
            </a:br>
            <a:r>
              <a:rPr lang="en-US" sz="1100" dirty="0" smtClean="0"/>
              <a:t>6- </a:t>
            </a:r>
            <a:r>
              <a:rPr lang="en-US" sz="1100" dirty="0"/>
              <a:t>has a fixed bolt hole, convenient installation</a:t>
            </a:r>
            <a:br>
              <a:rPr lang="en-US" sz="1100" dirty="0"/>
            </a:br>
            <a:r>
              <a:rPr lang="en-US" sz="1100" dirty="0" smtClean="0"/>
              <a:t>7- </a:t>
            </a:r>
            <a:r>
              <a:rPr lang="en-US" sz="1100" dirty="0"/>
              <a:t>small board PCB size: 3.2 cm x 1.4 cm</a:t>
            </a:r>
            <a:br>
              <a:rPr lang="en-US" sz="1100" dirty="0"/>
            </a:br>
            <a:r>
              <a:rPr lang="en-US" sz="1100" dirty="0" smtClean="0"/>
              <a:t>8- </a:t>
            </a:r>
            <a:r>
              <a:rPr lang="en-US" sz="1100" dirty="0"/>
              <a:t>using the LM393 wide voltage comparator</a:t>
            </a:r>
            <a:br>
              <a:rPr lang="en-US" sz="1100" dirty="0"/>
            </a:br>
            <a:r>
              <a:rPr lang="en-US" sz="1100" u="sng" dirty="0"/>
              <a:t>Module instructions</a:t>
            </a:r>
            <a:r>
              <a:rPr lang="en-US" sz="1100" dirty="0"/>
              <a:t/>
            </a:r>
            <a:br>
              <a:rPr lang="en-US" sz="1100" dirty="0"/>
            </a:br>
            <a:r>
              <a:rPr lang="en-US" sz="1100" dirty="0" smtClean="0"/>
              <a:t>1- </a:t>
            </a:r>
            <a:r>
              <a:rPr lang="en-US" sz="1100" dirty="0"/>
              <a:t>the photosensitive resistance module's most sensitive to ambient light, generally used to detect the environment around the brightness of the light, or MCU trigger relay module, etc.;</a:t>
            </a:r>
            <a:br>
              <a:rPr lang="en-US" sz="1100" dirty="0"/>
            </a:br>
            <a:r>
              <a:rPr lang="en-US" sz="1100" dirty="0" smtClean="0"/>
              <a:t>2- </a:t>
            </a:r>
            <a:r>
              <a:rPr lang="en-US" sz="1100" dirty="0"/>
              <a:t>module in the environment light intensity short of setting threshold, output high level DO end, when the environment light intensity more than set threshold, output DO low level;</a:t>
            </a:r>
            <a:br>
              <a:rPr lang="en-US" sz="1100" dirty="0"/>
            </a:br>
            <a:r>
              <a:rPr lang="en-US" sz="1100" dirty="0" smtClean="0"/>
              <a:t>3- </a:t>
            </a:r>
            <a:r>
              <a:rPr lang="en-US" sz="1100" dirty="0"/>
              <a:t>the DO output can be attached directly to the single chip microcomputer, through single chip microcomputer to detect the high and low level, thus to detect the environment light intensity change;</a:t>
            </a:r>
            <a:br>
              <a:rPr lang="en-US" sz="1100" dirty="0"/>
            </a:br>
            <a:r>
              <a:rPr lang="en-US" sz="1100" dirty="0" smtClean="0"/>
              <a:t>4- </a:t>
            </a:r>
            <a:r>
              <a:rPr lang="en-US" sz="1100" dirty="0"/>
              <a:t>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smtClean="0"/>
              <a:t>PinMode</a:t>
            </a:r>
            <a:r>
              <a:rPr lang="en-US" sz="900" dirty="0" smtClean="0"/>
              <a:t> (</a:t>
            </a:r>
            <a:r>
              <a:rPr lang="en-US" sz="900" dirty="0"/>
              <a:t>Led, OUTPUT);      // define the LED for the output interface</a:t>
            </a:r>
          </a:p>
          <a:p>
            <a:r>
              <a:rPr lang="en-US" sz="900" dirty="0"/>
              <a:t>    </a:t>
            </a:r>
            <a:r>
              <a:rPr lang="en-US" sz="900" dirty="0" err="1" smtClean="0"/>
              <a:t>PinMode</a:t>
            </a:r>
            <a:r>
              <a:rPr lang="en-US" sz="900" dirty="0" smtClean="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a:t>
            </a:r>
            <a:r>
              <a:rPr lang="en-US" sz="900" dirty="0" smtClean="0"/>
              <a:t>{ </a:t>
            </a:r>
            <a:r>
              <a:rPr lang="en-US" sz="900" dirty="0"/>
              <a:t>  </a:t>
            </a:r>
            <a:r>
              <a:rPr lang="en-US" sz="900" dirty="0" err="1"/>
              <a:t>DigitalWrite</a:t>
            </a:r>
            <a:r>
              <a:rPr lang="en-US" sz="900" dirty="0"/>
              <a:t>(Led, HIGH</a:t>
            </a:r>
            <a:r>
              <a:rPr lang="en-US" sz="900" dirty="0" smtClean="0"/>
              <a:t>);  </a:t>
            </a:r>
            <a:r>
              <a:rPr lang="en-US" sz="900" dirty="0"/>
              <a:t>}</a:t>
            </a:r>
          </a:p>
          <a:p>
            <a:r>
              <a:rPr lang="en-US" sz="900" dirty="0"/>
              <a:t>    else</a:t>
            </a:r>
          </a:p>
          <a:p>
            <a:r>
              <a:rPr lang="en-US" sz="900" dirty="0"/>
              <a:t>    </a:t>
            </a:r>
            <a:r>
              <a:rPr lang="en-US" sz="900" dirty="0" smtClean="0"/>
              <a:t>{   </a:t>
            </a:r>
            <a:r>
              <a:rPr lang="en-US" sz="900" dirty="0" err="1" smtClean="0"/>
              <a:t>DigitalWrite</a:t>
            </a:r>
            <a:r>
              <a:rPr lang="en-US" sz="900" dirty="0" smtClean="0"/>
              <a:t>(Led</a:t>
            </a:r>
            <a:r>
              <a:rPr lang="en-US" sz="900" dirty="0"/>
              <a:t>, LOW</a:t>
            </a:r>
            <a:r>
              <a:rPr lang="en-US" sz="900" dirty="0" smtClean="0"/>
              <a:t>); </a:t>
            </a:r>
            <a:r>
              <a:rPr lang="en-US" sz="900" dirty="0"/>
              <a:t>  }</a:t>
            </a:r>
          </a:p>
          <a:p>
            <a:r>
              <a:rPr lang="en-US" sz="900" dirty="0" smtClean="0"/>
              <a:t>}</a:t>
            </a:r>
            <a:endParaRPr lang="en-US" sz="900" dirty="0"/>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smtClean="0"/>
              <a:t>Pool Clock : </a:t>
            </a:r>
            <a:r>
              <a:rPr lang="en-US" dirty="0"/>
              <a:t>AM2320 Digital Temperature and Humidity</a:t>
            </a:r>
            <a:r>
              <a:rPr lang="en-US" dirty="0" smtClean="0"/>
              <a:t> </a:t>
            </a:r>
            <a:endParaRPr lang="en-US" dirty="0"/>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r>
              <a:rPr lang="en-US" sz="1100" dirty="0" smtClean="0"/>
              <a:t>.</a:t>
            </a:r>
            <a:endParaRPr lang="en-US" sz="1100" dirty="0"/>
          </a:p>
          <a:p>
            <a:r>
              <a:rPr lang="en-US" sz="1100" dirty="0"/>
              <a:t> </a:t>
            </a:r>
          </a:p>
          <a:p>
            <a:r>
              <a:rPr lang="en-US" sz="1100" b="1" u="sng" dirty="0"/>
              <a:t>Pin Definitions</a:t>
            </a:r>
            <a:endParaRPr lang="en-US" sz="1100" dirty="0"/>
          </a:p>
          <a:p>
            <a:r>
              <a:rPr lang="en-US" sz="1100" dirty="0"/>
              <a:t>1. VDD:  Power supply (3.1V~5.5V). Since the sensor uses </a:t>
            </a:r>
            <a:r>
              <a:rPr lang="en-US" sz="1100" dirty="0" smtClean="0"/>
              <a:t>3.1 </a:t>
            </a:r>
            <a:r>
              <a:rPr lang="en-US" sz="1100" dirty="0"/>
              <a:t>to 5.5VDC, give it the same power as the logic level of your microcontroller – e.g. for a 5V micro like Arduino, use 5V.</a:t>
            </a:r>
          </a:p>
          <a:p>
            <a:r>
              <a:rPr lang="en-US" sz="1100" dirty="0"/>
              <a:t>2. SDA:  Serial data, bi-directional </a:t>
            </a:r>
            <a:r>
              <a:rPr lang="en-US" sz="1100" dirty="0" smtClean="0"/>
              <a:t>port, requires </a:t>
            </a:r>
            <a:r>
              <a:rPr lang="en-US" sz="1100" dirty="0"/>
              <a:t>a </a:t>
            </a:r>
            <a:r>
              <a:rPr lang="en-US" sz="1100" dirty="0" err="1"/>
              <a:t>pullup</a:t>
            </a:r>
            <a:r>
              <a:rPr lang="en-US" sz="1100" dirty="0"/>
              <a:t> of 2.2K – 10K to VDD.</a:t>
            </a:r>
          </a:p>
          <a:p>
            <a:r>
              <a:rPr lang="en-US" sz="1100" dirty="0"/>
              <a:t>3. GND:  Ground</a:t>
            </a:r>
          </a:p>
          <a:p>
            <a:r>
              <a:rPr lang="en-US" sz="1100" dirty="0"/>
              <a:t>4. SCL:  Serial clock, input </a:t>
            </a:r>
            <a:r>
              <a:rPr lang="en-US" sz="1100" dirty="0" smtClean="0"/>
              <a:t>port</a:t>
            </a:r>
            <a:r>
              <a:rPr lang="en-US" sz="1100" dirty="0"/>
              <a: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a:t>
            </a:r>
            <a:r>
              <a:rPr lang="en-US" dirty="0" smtClean="0"/>
              <a:t>Waterproof Temperature </a:t>
            </a:r>
            <a:r>
              <a:rPr lang="en-US" dirty="0"/>
              <a:t>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LCD 20x4 I2C</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smtClean="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a:t>
            </a:r>
            <a:r>
              <a:rPr lang="en-US" sz="1400" dirty="0" smtClean="0"/>
              <a:t>: </a:t>
            </a:r>
          </a:p>
          <a:p>
            <a:r>
              <a:rPr lang="en-US" sz="1200" dirty="0" smtClean="0"/>
              <a:t>Operating </a:t>
            </a:r>
            <a:r>
              <a:rPr lang="en-US" sz="1200" dirty="0"/>
              <a:t>voltage range</a:t>
            </a:r>
            <a:r>
              <a:rPr lang="en-US" sz="1200" dirty="0" smtClean="0"/>
              <a:t>:	 </a:t>
            </a:r>
            <a:r>
              <a:rPr lang="en-US" sz="1200" dirty="0"/>
              <a:t>DC 4.5-20V</a:t>
            </a:r>
          </a:p>
          <a:p>
            <a:r>
              <a:rPr lang="en-US" sz="1200" dirty="0" smtClean="0"/>
              <a:t>Angle </a:t>
            </a:r>
            <a:r>
              <a:rPr lang="en-US" sz="1200" dirty="0"/>
              <a:t>Sensor: </a:t>
            </a:r>
            <a:r>
              <a:rPr lang="en-US" sz="1200" dirty="0" smtClean="0"/>
              <a:t>		﹤</a:t>
            </a:r>
            <a:r>
              <a:rPr lang="en-US" sz="1200" dirty="0"/>
              <a:t>100°cone angle Lens size</a:t>
            </a:r>
          </a:p>
          <a:p>
            <a:r>
              <a:rPr lang="en-US" sz="1200" dirty="0" smtClean="0"/>
              <a:t>Level </a:t>
            </a:r>
            <a:r>
              <a:rPr lang="en-US" sz="1200" dirty="0"/>
              <a:t>Output: </a:t>
            </a:r>
            <a:r>
              <a:rPr lang="en-US" sz="1200" dirty="0" smtClean="0"/>
              <a:t>		High 3.3V / Low 0V</a:t>
            </a:r>
            <a:endParaRPr lang="en-US" sz="1200" dirty="0"/>
          </a:p>
          <a:p>
            <a:r>
              <a:rPr lang="en-US" sz="1200" dirty="0" smtClean="0"/>
              <a:t>Sensor Diameter</a:t>
            </a:r>
            <a:r>
              <a:rPr lang="en-US" sz="1200" dirty="0"/>
              <a:t>: </a:t>
            </a:r>
            <a:r>
              <a:rPr lang="en-US" sz="1200" dirty="0" smtClean="0"/>
              <a:t>		23mm(Default</a:t>
            </a:r>
            <a:r>
              <a:rPr lang="en-US" sz="1200" dirty="0"/>
              <a:t>)</a:t>
            </a:r>
          </a:p>
          <a:p>
            <a:r>
              <a:rPr lang="en-US" sz="1200" dirty="0" smtClean="0"/>
              <a:t>Operation </a:t>
            </a:r>
            <a:r>
              <a:rPr lang="en-US" sz="1200" dirty="0"/>
              <a:t>Temp: </a:t>
            </a:r>
            <a:r>
              <a:rPr lang="en-US" sz="1200" dirty="0" smtClean="0"/>
              <a:t>		-</a:t>
            </a:r>
            <a:r>
              <a:rPr lang="en-US" sz="1200" dirty="0"/>
              <a:t>15°C to +70°C</a:t>
            </a:r>
          </a:p>
          <a:p>
            <a:endParaRPr lang="en-US" sz="1400" dirty="0"/>
          </a:p>
          <a:p>
            <a:r>
              <a:rPr lang="en-US" sz="1400" dirty="0"/>
              <a:t>Application:</a:t>
            </a:r>
          </a:p>
          <a:p>
            <a:r>
              <a:rPr lang="en-US" sz="1200" dirty="0"/>
              <a:t>It can automatically and quickly open various types of incandescent, fluorescent lamps, buzzer, automatic doors, electric fans</a:t>
            </a:r>
            <a:r>
              <a:rPr lang="en-US" sz="1200" dirty="0" smtClean="0"/>
              <a:t>, automatic </a:t>
            </a:r>
            <a:r>
              <a:rPr lang="en-US" sz="1200" dirty="0"/>
              <a:t>washing machine and dryer machines and other devices</a:t>
            </a:r>
            <a:r>
              <a:rPr lang="en-US" sz="1200" dirty="0" smtClean="0"/>
              <a:t>, is </a:t>
            </a:r>
            <a:r>
              <a:rPr lang="en-US" sz="1200" dirty="0"/>
              <a:t>a </a:t>
            </a:r>
            <a:r>
              <a:rPr lang="en-US" sz="1200" dirty="0" smtClean="0"/>
              <a:t>high tech </a:t>
            </a:r>
            <a:r>
              <a:rPr lang="en-US" sz="1200" dirty="0"/>
              <a:t>products.</a:t>
            </a:r>
          </a:p>
          <a:p>
            <a:endParaRPr lang="en-US" sz="1200" dirty="0"/>
          </a:p>
          <a:p>
            <a:r>
              <a:rPr lang="en-US" sz="1200" dirty="0"/>
              <a:t>Especially suitable for enterprises, hotels, shopping malls, warehouses and family aisles</a:t>
            </a:r>
            <a:r>
              <a:rPr lang="en-US" sz="1200" dirty="0" smtClean="0"/>
              <a:t>, corridors </a:t>
            </a:r>
            <a:r>
              <a:rPr lang="en-US" sz="1200" dirty="0"/>
              <a:t>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smtClean="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Female Power Connector 5.5 x 2.1mm </a:t>
            </a:r>
            <a:endParaRPr lang="en-US" dirty="0"/>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2" name="Rectangle 1"/>
          <p:cNvSpPr/>
          <p:nvPr/>
        </p:nvSpPr>
        <p:spPr>
          <a:xfrm>
            <a:off x="4262545" y="1680142"/>
            <a:ext cx="3818674" cy="369332"/>
          </a:xfrm>
          <a:prstGeom prst="rect">
            <a:avLst/>
          </a:prstGeom>
        </p:spPr>
        <p:txBody>
          <a:bodyPr wrap="none">
            <a:spAutoFit/>
          </a:bodyPr>
          <a:lstStyle/>
          <a:p>
            <a:r>
              <a:rPr lang="en-US" dirty="0" smtClean="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smtClean="0"/>
              <a:t>Pool Clock : </a:t>
            </a:r>
            <a:r>
              <a:rPr lang="en-US" sz="3600" dirty="0">
                <a:solidFill>
                  <a:srgbClr val="92D050"/>
                </a:solidFill>
              </a:rPr>
              <a:t>LED Power Adapter 5.5*2.1~2.5mm Female Connector AC 220V To DC 5V (10A</a:t>
            </a:r>
            <a:r>
              <a:rPr lang="en-US" sz="3600" dirty="0" smtClean="0">
                <a:solidFill>
                  <a:srgbClr val="92D050"/>
                </a:solidFill>
              </a:rPr>
              <a:t>)</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smtClean="0"/>
              <a:t>Input </a:t>
            </a:r>
            <a:r>
              <a:rPr lang="en-US" dirty="0"/>
              <a:t>Voltage: AC </a:t>
            </a:r>
            <a:r>
              <a:rPr lang="en-US" dirty="0" smtClean="0"/>
              <a:t>110~220V</a:t>
            </a:r>
            <a:endParaRPr lang="en-US" dirty="0"/>
          </a:p>
          <a:p>
            <a:r>
              <a:rPr lang="en-US" dirty="0"/>
              <a:t>Output Voltage: DC </a:t>
            </a:r>
            <a:r>
              <a:rPr lang="en-US" dirty="0" smtClean="0"/>
              <a:t>5V</a:t>
            </a:r>
            <a:endParaRPr lang="en-US" dirty="0"/>
          </a:p>
          <a:p>
            <a:r>
              <a:rPr lang="en-US" dirty="0"/>
              <a:t>Max Load Current: </a:t>
            </a:r>
            <a:r>
              <a:rPr lang="en-US" dirty="0" smtClean="0"/>
              <a:t>10A</a:t>
            </a:r>
            <a:endParaRPr lang="en-US" dirty="0"/>
          </a:p>
          <a:p>
            <a:r>
              <a:rPr lang="en-US" dirty="0"/>
              <a:t>Max Load Power: 24W 48W 72W 120W 144W 192W </a:t>
            </a:r>
            <a:r>
              <a:rPr lang="en-US" dirty="0" smtClean="0"/>
              <a:t>240W</a:t>
            </a:r>
            <a:endParaRPr lang="en-US" dirty="0"/>
          </a:p>
          <a:p>
            <a:r>
              <a:rPr lang="en-US" dirty="0" smtClean="0"/>
              <a:t>Frequency</a:t>
            </a:r>
            <a:r>
              <a:rPr lang="en-US" dirty="0"/>
              <a:t>: 50/60Hz DC </a:t>
            </a:r>
            <a:r>
              <a:rPr lang="en-US" dirty="0" smtClean="0"/>
              <a:t>Plug</a:t>
            </a:r>
            <a:endParaRPr lang="en-US" dirty="0"/>
          </a:p>
          <a:p>
            <a:r>
              <a:rPr lang="en-US" dirty="0" smtClean="0"/>
              <a:t>Outer </a:t>
            </a:r>
            <a:r>
              <a:rPr lang="en-US" dirty="0"/>
              <a:t>Diameter: 5.5mm Inner Diameter: </a:t>
            </a:r>
            <a:r>
              <a:rPr lang="en-US" dirty="0" smtClean="0"/>
              <a:t>2.1~2.5mm</a:t>
            </a:r>
            <a:endParaRPr lang="en-US" dirty="0"/>
          </a:p>
          <a:p>
            <a:r>
              <a:rPr lang="en-US" dirty="0"/>
              <a:t>Working Temperature: -20~40 </a:t>
            </a:r>
            <a:r>
              <a:rPr lang="en-US" dirty="0" smtClean="0"/>
              <a:t>Celsius degree</a:t>
            </a:r>
            <a:endParaRPr lang="en-US" dirty="0"/>
          </a:p>
          <a:p>
            <a:r>
              <a:rPr lang="en-US" dirty="0"/>
              <a:t>Storage Temperature: -20~60 </a:t>
            </a:r>
            <a:r>
              <a:rPr lang="en-US" dirty="0" smtClean="0"/>
              <a:t>Celsius </a:t>
            </a:r>
            <a:r>
              <a:rPr lang="en-US" dirty="0"/>
              <a:t>degree Safety</a:t>
            </a:r>
          </a:p>
          <a:p>
            <a:r>
              <a:rPr lang="en-US" dirty="0" smtClean="0"/>
              <a:t>Compliance</a:t>
            </a:r>
            <a:r>
              <a:rPr lang="en-US" dirty="0"/>
              <a:t>: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smtClean="0"/>
              <a:t>Separation</a:t>
            </a:r>
            <a:br>
              <a:rPr lang="en-US" dirty="0" smtClean="0"/>
            </a:br>
            <a:r>
              <a:rPr lang="en-US" dirty="0" smtClean="0"/>
              <a:t>Dot</a:t>
            </a:r>
            <a:endParaRPr lang="en-US" dirty="0"/>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Push Button</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smtClean="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smtClean="0"/>
              <a:t>Pool Clock : Led Wiring </a:t>
            </a:r>
            <a:r>
              <a:rPr lang="en-US" dirty="0"/>
              <a:t>S</a:t>
            </a:r>
            <a:r>
              <a:rPr lang="en-US" dirty="0" smtClean="0"/>
              <a:t>chema</a:t>
            </a:r>
            <a:endParaRPr lang="en-US" dirty="0"/>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smtClean="0"/>
              <a:t>1 Led per</a:t>
            </a:r>
            <a:br>
              <a:rPr lang="en-US" dirty="0" smtClean="0"/>
            </a:br>
            <a:r>
              <a:rPr lang="en-US" dirty="0" smtClean="0"/>
              <a:t>segment</a:t>
            </a:r>
            <a:endParaRPr lang="en-US" dirty="0"/>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smtClean="0"/>
              <a:t>Display</a:t>
            </a:r>
            <a:endParaRPr lang="en-US" dirty="0"/>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smtClean="0"/>
              <a:t>Display</a:t>
            </a:r>
            <a:endParaRPr lang="en-US" dirty="0"/>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smtClean="0"/>
              <a:t>Display</a:t>
            </a:r>
            <a:endParaRPr lang="en-US" dirty="0"/>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smtClean="0"/>
              <a:t>Display</a:t>
            </a:r>
            <a:endParaRPr lang="en-US" dirty="0"/>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smtClean="0"/>
              <a:t>Display</a:t>
            </a:r>
            <a:endParaRPr lang="en-US" dirty="0"/>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smtClean="0"/>
              <a:t>Display</a:t>
            </a:r>
            <a:endParaRPr lang="en-US" dirty="0"/>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smtClean="0"/>
              <a:t>Display</a:t>
            </a:r>
            <a:endParaRPr lang="en-US" dirty="0"/>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smtClean="0"/>
              <a:t>Display</a:t>
            </a:r>
            <a:endParaRPr lang="en-US" dirty="0"/>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smtClean="0"/>
              <a:t>Display</a:t>
            </a:r>
            <a:endParaRPr lang="en-US" dirty="0"/>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smtClean="0"/>
              <a:t>7 segments</a:t>
            </a:r>
            <a:endParaRPr lang="en-US" dirty="0"/>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smtClean="0"/>
              <a:t>7 segments</a:t>
            </a:r>
            <a:endParaRPr lang="en-US" dirty="0"/>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smtClean="0"/>
              <a:t>7 segments</a:t>
            </a:r>
            <a:endParaRPr lang="en-US" dirty="0"/>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smtClean="0"/>
              <a:t>7 segments</a:t>
            </a:r>
            <a:endParaRPr lang="en-US" dirty="0"/>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smtClean="0"/>
              <a:t>2 segments</a:t>
            </a:r>
            <a:endParaRPr lang="en-US" dirty="0"/>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429435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a:t>
            </a:r>
            <a:r>
              <a:rPr lang="en-US" dirty="0"/>
              <a:t>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3</a:t>
              </a:r>
              <a:endParaRPr lang="en-US" b="1" dirty="0">
                <a:solidFill>
                  <a:srgbClr val="FF0000"/>
                </a:solidFill>
              </a:endParaRP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2</a:t>
              </a:r>
              <a:endParaRPr lang="en-US" b="1" dirty="0">
                <a:solidFill>
                  <a:srgbClr val="FF0000"/>
                </a:solidFill>
              </a:endParaRP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5</a:t>
              </a:r>
              <a:endParaRPr lang="en-US" b="1" dirty="0">
                <a:solidFill>
                  <a:srgbClr val="FF0000"/>
                </a:solidFill>
              </a:endParaRP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6</a:t>
              </a:r>
              <a:endParaRPr lang="en-US" b="1" dirty="0">
                <a:solidFill>
                  <a:srgbClr val="FF0000"/>
                </a:solidFill>
              </a:endParaRP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smtClean="0"/>
              <a:t>7 segments</a:t>
            </a:r>
            <a:endParaRPr lang="en-US" dirty="0"/>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smtClean="0"/>
              <a:t>2 segments</a:t>
            </a:r>
            <a:endParaRPr lang="en-US" dirty="0"/>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1 : TOP_MIDDLE_SEGMENT</a:t>
            </a:r>
            <a:endParaRPr lang="en-US" dirty="0">
              <a:latin typeface="Courier10 BT" panose="02070509030505020404" pitchFamily="49" charset="0"/>
            </a:endParaRPr>
          </a:p>
          <a:p>
            <a:r>
              <a:rPr lang="en-US" dirty="0" smtClean="0">
                <a:latin typeface="Courier10 BT" panose="02070509030505020404" pitchFamily="49" charset="0"/>
              </a:rPr>
              <a:t>2 : TOP_RIGHT_SEGMENT</a:t>
            </a:r>
            <a:endParaRPr lang="en-US" dirty="0">
              <a:latin typeface="Courier10 BT" panose="02070509030505020404" pitchFamily="49" charset="0"/>
            </a:endParaRPr>
          </a:p>
          <a:p>
            <a:r>
              <a:rPr lang="en-US" dirty="0" smtClean="0">
                <a:latin typeface="Courier10 BT" panose="02070509030505020404" pitchFamily="49" charset="0"/>
              </a:rPr>
              <a:t>3 : CENTER_SEGMENT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a:p>
            <a:r>
              <a:rPr lang="en-US" dirty="0" smtClean="0">
                <a:latin typeface="Courier10 BT" panose="02070509030505020404" pitchFamily="49" charset="0"/>
              </a:rPr>
              <a:t>5 : BOTTOM_MIDDLE_SEGMENT</a:t>
            </a:r>
            <a:endParaRPr lang="en-US" dirty="0">
              <a:latin typeface="Courier10 BT" panose="02070509030505020404" pitchFamily="49" charset="0"/>
            </a:endParaRPr>
          </a:p>
          <a:p>
            <a:r>
              <a:rPr lang="en-US" dirty="0" smtClean="0">
                <a:latin typeface="Courier10 BT" panose="02070509030505020404" pitchFamily="49" charset="0"/>
              </a:rPr>
              <a:t>6 : BOTTOM_RIGHT_SEGMENT</a:t>
            </a:r>
            <a:endParaRPr lang="en-US" dirty="0">
              <a:latin typeface="Courier10 BT" panose="02070509030505020404" pitchFamily="49" charset="0"/>
            </a:endParaRP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268182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a:t>
            </a:r>
            <a:r>
              <a:rPr lang="en-US" dirty="0" smtClean="0"/>
              <a:t>Use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smtClean="0"/>
              <a:t>Once the initialization is done, Pool </a:t>
            </a:r>
            <a:r>
              <a:rPr lang="en-US" dirty="0"/>
              <a:t>clock displays both the time </a:t>
            </a:r>
            <a:r>
              <a:rPr lang="en-US" dirty="0" smtClean="0"/>
              <a:t>on the central part, air and water temperature on the lateral displays. </a:t>
            </a:r>
          </a:p>
          <a:p>
            <a:r>
              <a:rPr lang="en-US" dirty="0" smtClean="0"/>
              <a:t>If the Mode button is pressed, the Timer is displayed with the latest timer value.</a:t>
            </a:r>
          </a:p>
          <a:p>
            <a:r>
              <a:rPr lang="en-US" dirty="0" smtClean="0"/>
              <a:t>If the Mode button is pressed again, the Current Time is displayed.</a:t>
            </a:r>
          </a:p>
          <a:p>
            <a:r>
              <a:rPr lang="en-US" dirty="0" smtClean="0"/>
              <a:t>But if the Mode button is long pressed (&gt;2 sec), the Timer Setting screen is displayed.</a:t>
            </a:r>
          </a:p>
          <a:p>
            <a:endParaRPr lang="en-US" dirty="0" smtClean="0"/>
          </a:p>
          <a:p>
            <a:r>
              <a:rPr lang="en-US" dirty="0" smtClean="0"/>
              <a:t>Setting the timer is done by pressing:</a:t>
            </a:r>
          </a:p>
          <a:p>
            <a:pPr marL="285750" indent="-285750">
              <a:buFont typeface="Arial" panose="020B0604020202020204" pitchFamily="34" charset="0"/>
              <a:buChar char="•"/>
            </a:pPr>
            <a:r>
              <a:rPr lang="en-US" dirty="0" smtClean="0"/>
              <a:t>Play button to select alternatively the hour or minute digits. The blinking digit indicates which digits can be modified.</a:t>
            </a:r>
          </a:p>
          <a:p>
            <a:pPr marL="285750" indent="-285750">
              <a:buFont typeface="Arial" panose="020B0604020202020204" pitchFamily="34" charset="0"/>
              <a:buChar char="•"/>
            </a:pPr>
            <a:r>
              <a:rPr lang="en-US" dirty="0" smtClean="0"/>
              <a:t>Plus button increase the hour or minute blinking digit</a:t>
            </a:r>
          </a:p>
          <a:p>
            <a:pPr marL="285750" indent="-285750">
              <a:buFont typeface="Arial" panose="020B0604020202020204" pitchFamily="34" charset="0"/>
              <a:buChar char="•"/>
            </a:pPr>
            <a:r>
              <a:rPr lang="en-US" dirty="0" smtClean="0"/>
              <a:t>Minus button decrease </a:t>
            </a:r>
            <a:r>
              <a:rPr lang="en-US" dirty="0"/>
              <a:t>the hour or minute blinking digit</a:t>
            </a:r>
          </a:p>
          <a:p>
            <a:r>
              <a:rPr lang="en-US" dirty="0" smtClean="0"/>
              <a:t>A long press of Play button validates the chosen Timer value.</a:t>
            </a:r>
          </a:p>
          <a:p>
            <a:r>
              <a:rPr lang="en-US" dirty="0" smtClean="0"/>
              <a:t>A long press of Mode button cancel the Timer setting and go back to the current time display.</a:t>
            </a:r>
          </a:p>
          <a:p>
            <a:endParaRPr lang="en-US" dirty="0" smtClean="0"/>
          </a:p>
          <a:p>
            <a:r>
              <a:rPr lang="en-US" dirty="0" smtClean="0"/>
              <a:t>When the Timer is enabled, the central part displays the remaining time. When the set time is reached, the alarm sounds and the timer display is blinking.</a:t>
            </a:r>
          </a:p>
          <a:p>
            <a:r>
              <a:rPr lang="en-US" dirty="0" smtClean="0"/>
              <a:t>To start the timer, press the Play button.</a:t>
            </a:r>
          </a:p>
          <a:p>
            <a:r>
              <a:rPr lang="en-US" dirty="0" smtClean="0"/>
              <a:t>If it is pressed again, </a:t>
            </a:r>
            <a:r>
              <a:rPr lang="en-US" dirty="0"/>
              <a:t>the </a:t>
            </a:r>
            <a:r>
              <a:rPr lang="en-US" dirty="0" smtClean="0"/>
              <a:t>timer is paused. </a:t>
            </a:r>
            <a:r>
              <a:rPr lang="en-US" dirty="0"/>
              <a:t>If </a:t>
            </a:r>
            <a:r>
              <a:rPr lang="en-US" dirty="0" smtClean="0"/>
              <a:t>it is pressed again, the timer is resumed. </a:t>
            </a:r>
          </a:p>
          <a:p>
            <a:r>
              <a:rPr lang="en-US" dirty="0" smtClean="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a:t>
                      </a:r>
                      <a:r>
                        <a:rPr lang="en-US" sz="1400" u="none" strike="noStrike" dirty="0" smtClean="0">
                          <a:effectLst/>
                        </a:rPr>
                        <a:t>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smtClean="0">
                          <a:effectLst/>
                        </a:rPr>
                        <a:t>NOPE </a:t>
                      </a:r>
                      <a:r>
                        <a:rPr lang="en-US" sz="1400" u="none" strike="noStrike" dirty="0">
                          <a:effectLst/>
                        </a:rPr>
                        <a:t>: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a:t>
                      </a:r>
                      <a:r>
                        <a:rPr lang="da-DK" sz="1400" u="none" strike="noStrike" dirty="0" smtClean="0">
                          <a:effectLst/>
                        </a:rPr>
                        <a:t>To </a:t>
                      </a:r>
                      <a:r>
                        <a:rPr lang="da-DK" sz="1400" u="none" strike="noStrike" dirty="0">
                          <a:effectLst/>
                        </a:rPr>
                        <a:t>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a:t>
                      </a:r>
                      <a:r>
                        <a:rPr lang="da-DK" sz="1400" u="none" strike="noStrike" dirty="0" smtClean="0">
                          <a:effectLst/>
                        </a:rPr>
                        <a:t>To </a:t>
                      </a:r>
                      <a:r>
                        <a:rPr lang="da-DK" sz="1400" u="none" strike="noStrike" dirty="0">
                          <a:effectLst/>
                        </a:rPr>
                        <a:t>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smtClean="0">
                          <a:effectLst/>
                        </a:rPr>
                        <a:t>CMC: </a:t>
                      </a:r>
                      <a:r>
                        <a:rPr lang="en-US" sz="1400" u="none" strike="noStrike" dirty="0">
                          <a:effectLst/>
                        </a:rPr>
                        <a:t>Change Mode </a:t>
                      </a:r>
                      <a:r>
                        <a:rPr lang="en-US" sz="1400" u="none" strike="noStrike" dirty="0" smtClean="0">
                          <a:effectLst/>
                        </a:rPr>
                        <a:t>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 Clock</a:t>
            </a:r>
            <a:endParaRPr lang="en-US" dirty="0"/>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Set Timer</a:t>
            </a:r>
            <a:endParaRPr lang="en-US" dirty="0"/>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Timer</a:t>
            </a:r>
            <a:endParaRPr lang="en-US" dirty="0"/>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smtClean="0"/>
              <a:t>Mode/CMTR</a:t>
            </a:r>
            <a:endParaRPr lang="en-US" dirty="0"/>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smtClean="0"/>
              <a:t>Mode/CMC</a:t>
            </a:r>
            <a:endParaRPr lang="en-US" dirty="0"/>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smtClean="0"/>
              <a:t>Play, Long Play,</a:t>
            </a:r>
          </a:p>
          <a:p>
            <a:r>
              <a:rPr lang="en-US" dirty="0" smtClean="0"/>
              <a:t>Plus, Long Plus,</a:t>
            </a:r>
          </a:p>
          <a:p>
            <a:r>
              <a:rPr lang="en-US" dirty="0" smtClean="0"/>
              <a:t>Minus, Long Minus</a:t>
            </a:r>
          </a:p>
          <a:p>
            <a:r>
              <a:rPr lang="en-US" dirty="0" smtClean="0"/>
              <a:t>/ NOPE</a:t>
            </a:r>
            <a:endParaRPr lang="en-US" dirty="0"/>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smtClean="0"/>
              <a:t>Long Mode/CMSTR</a:t>
            </a:r>
            <a:endParaRPr lang="en-US" dirty="0"/>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smtClean="0"/>
              <a:t>Long Mode/CMSTR</a:t>
            </a:r>
            <a:endParaRPr lang="en-US" dirty="0"/>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smtClean="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smtClean="0"/>
              <a:t>Plus, Long Plus, Minus, Long Minus / NOPE</a:t>
            </a:r>
            <a:endParaRPr lang="en-US" dirty="0"/>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smtClean="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smtClean="0"/>
              <a:t>Long Mode/CSTR</a:t>
            </a:r>
            <a:endParaRPr lang="en-US" dirty="0"/>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smtClean="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smtClean="0"/>
              <a:t>Long Play/VSTR</a:t>
            </a:r>
            <a:endParaRPr lang="en-US" dirty="0"/>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smtClean="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smtClean="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smtClean="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smtClean="0"/>
              <a:t>Long Minus / DECQDG</a:t>
            </a:r>
          </a:p>
        </p:txBody>
      </p:sp>
    </p:spTree>
    <p:extLst>
      <p:ext uri="{BB962C8B-B14F-4D97-AF65-F5344CB8AC3E}">
        <p14:creationId xmlns:p14="http://schemas.microsoft.com/office/powerpoint/2010/main" val="2253749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smtClean="0"/>
              <a:t>Pool Clock : Icons</a:t>
            </a:r>
            <a:endParaRPr lang="en-US" dirty="0"/>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smtClean="0"/>
              <a:t>Indoor Air Temperature</a:t>
            </a:r>
            <a:endParaRPr lang="en-US" dirty="0"/>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smtClean="0"/>
              <a:t>Pool Water Temperature</a:t>
            </a:r>
            <a:endParaRPr lang="en-US" dirty="0"/>
          </a:p>
        </p:txBody>
      </p:sp>
    </p:spTree>
    <p:extLst>
      <p:ext uri="{BB962C8B-B14F-4D97-AF65-F5344CB8AC3E}">
        <p14:creationId xmlns:p14="http://schemas.microsoft.com/office/powerpoint/2010/main" val="304060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TIMER</a:t>
            </a:r>
            <a:endParaRPr lang="en-US" b="1" dirty="0"/>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CLOCK</a:t>
            </a:r>
            <a:endParaRPr lang="en-US" b="1" dirty="0"/>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SET_TIMER</a:t>
              </a:r>
              <a:endParaRPr lang="en-US" b="1" dirty="0"/>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smtClean="0"/>
              <a:t>Buttons</a:t>
            </a:r>
            <a:endParaRPr lang="en-US" dirty="0"/>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smtClean="0"/>
              <a:t>Short Press</a:t>
            </a:r>
            <a:endParaRPr lang="en-US" dirty="0"/>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smtClean="0"/>
              <a:t>Long Press</a:t>
            </a:r>
            <a:endParaRPr lang="en-US" dirty="0"/>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smtClean="0"/>
              <a:t>Mode</a:t>
            </a:r>
            <a:endParaRPr lang="en-US" sz="2000" b="1" dirty="0"/>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smtClean="0"/>
              <a:t>&gt; / ||</a:t>
            </a:r>
            <a:endParaRPr lang="en-US" sz="2000" b="1" dirty="0"/>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smtClean="0"/>
              <a:t>+</a:t>
            </a:r>
            <a:endParaRPr lang="en-US" sz="2000" b="1" dirty="0"/>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smtClean="0"/>
              <a:t>States</a:t>
            </a:r>
            <a:endParaRPr lang="en-US" dirty="0"/>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smtClean="0"/>
              <a:t>Actions</a:t>
            </a:r>
            <a:endParaRPr lang="en-US" dirty="0"/>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CHG STATE</a:t>
            </a:r>
            <a:endParaRPr lang="en-US" sz="1200" b="1" dirty="0"/>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CANCEL + CHG STATE</a:t>
            </a:r>
            <a:endParaRPr lang="en-US" sz="1200" b="1" dirty="0"/>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smtClean="0"/>
              <a:t>Transition</a:t>
            </a:r>
            <a:endParaRPr lang="en-US" dirty="0"/>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smtClean="0"/>
              <a:t>Separation Dot &amp;</a:t>
            </a:r>
            <a:br>
              <a:rPr lang="en-US" dirty="0" smtClean="0"/>
            </a:br>
            <a:r>
              <a:rPr lang="en-US" dirty="0" smtClean="0"/>
              <a:t>Command Display</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2119" y="1111540"/>
            <a:ext cx="8585536" cy="5174148"/>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680398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3300" y="2058536"/>
            <a:ext cx="6480000" cy="3355341"/>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pSp>
        <p:nvGrpSpPr>
          <p:cNvPr id="12" name="Group 11"/>
          <p:cNvGrpSpPr/>
          <p:nvPr/>
        </p:nvGrpSpPr>
        <p:grpSpPr>
          <a:xfrm>
            <a:off x="5305821" y="1832624"/>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584065" y="1507109"/>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36344" y="1075617"/>
            <a:ext cx="101388" cy="884735"/>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74445" y="1230733"/>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76608" y="649734"/>
            <a:ext cx="101388" cy="1160501"/>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59271" y="955000"/>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29819" y="215670"/>
            <a:ext cx="101386" cy="1452631"/>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B1 Mode</a:t>
            </a:r>
            <a:endParaRPr lang="en-US" sz="1400" dirty="0"/>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B2 +</a:t>
            </a:r>
            <a:endParaRPr lang="en-US" sz="1400" dirty="0"/>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B3 &gt; / ||</a:t>
            </a:r>
            <a:endParaRPr lang="en-US" sz="1400" dirty="0"/>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B4 -</a:t>
            </a:r>
            <a:endParaRPr lang="en-US" sz="1400" dirty="0"/>
          </a:p>
        </p:txBody>
      </p:sp>
      <p:grpSp>
        <p:nvGrpSpPr>
          <p:cNvPr id="39" name="Group 38"/>
          <p:cNvGrpSpPr/>
          <p:nvPr/>
        </p:nvGrpSpPr>
        <p:grpSpPr>
          <a:xfrm>
            <a:off x="6446181" y="1831891"/>
            <a:ext cx="103977" cy="229109"/>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6631254" y="1553763"/>
            <a:ext cx="76607" cy="571112"/>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6883238" y="175185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PIR</a:t>
            </a:r>
            <a:endParaRPr lang="en-US" sz="1400" dirty="0"/>
          </a:p>
        </p:txBody>
      </p:sp>
      <p:grpSp>
        <p:nvGrpSpPr>
          <p:cNvPr id="46" name="Group 45"/>
          <p:cNvGrpSpPr/>
          <p:nvPr/>
        </p:nvGrpSpPr>
        <p:grpSpPr>
          <a:xfrm>
            <a:off x="3584173" y="1827292"/>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87406" y="1495416"/>
            <a:ext cx="101386" cy="592052"/>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5V</a:t>
            </a:r>
            <a:endParaRPr lang="en-US" sz="1400" dirty="0"/>
          </a:p>
        </p:txBody>
      </p:sp>
      <p:grpSp>
        <p:nvGrpSpPr>
          <p:cNvPr id="54" name="Group 53"/>
          <p:cNvGrpSpPr/>
          <p:nvPr/>
        </p:nvGrpSpPr>
        <p:grpSpPr>
          <a:xfrm>
            <a:off x="5303440" y="5372136"/>
            <a:ext cx="103977" cy="221233"/>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Water T°</a:t>
            </a:r>
            <a:endParaRPr lang="en-US" sz="1400" dirty="0"/>
          </a:p>
        </p:txBody>
      </p:sp>
      <p:grpSp>
        <p:nvGrpSpPr>
          <p:cNvPr id="61" name="Group 60"/>
          <p:cNvGrpSpPr/>
          <p:nvPr/>
        </p:nvGrpSpPr>
        <p:grpSpPr>
          <a:xfrm>
            <a:off x="6737084" y="5413876"/>
            <a:ext cx="155969" cy="783648"/>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6157596" y="617212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Light Sensor</a:t>
            </a:r>
            <a:endParaRPr lang="en-US" sz="1400" dirty="0"/>
          </a:p>
        </p:txBody>
      </p:sp>
      <p:grpSp>
        <p:nvGrpSpPr>
          <p:cNvPr id="68" name="Group 67"/>
          <p:cNvGrpSpPr/>
          <p:nvPr/>
        </p:nvGrpSpPr>
        <p:grpSpPr>
          <a:xfrm>
            <a:off x="6450943" y="5413876"/>
            <a:ext cx="103977" cy="654103"/>
            <a:chOff x="5016000" y="1557000"/>
            <a:chExt cx="0" cy="360001"/>
          </a:xfrm>
        </p:grpSpPr>
        <p:cxnSp>
          <p:nvCxnSpPr>
            <p:cNvPr id="69" name="Straight Connector 68"/>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rot="16200000">
            <a:off x="6130013" y="5674281"/>
            <a:ext cx="101386" cy="592052"/>
            <a:chOff x="5016000" y="1557000"/>
            <a:chExt cx="0" cy="360001"/>
          </a:xfrm>
        </p:grpSpPr>
        <p:cxnSp>
          <p:nvCxnSpPr>
            <p:cNvPr id="72" name="Straight Connector 71"/>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4751661" y="5914797"/>
            <a:ext cx="1131120"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LED</a:t>
            </a:r>
            <a:endParaRPr lang="en-US" sz="1400" dirty="0"/>
          </a:p>
        </p:txBody>
      </p:sp>
      <p:grpSp>
        <p:nvGrpSpPr>
          <p:cNvPr id="75" name="Group 74"/>
          <p:cNvGrpSpPr/>
          <p:nvPr/>
        </p:nvGrpSpPr>
        <p:grpSpPr>
          <a:xfrm>
            <a:off x="7315976" y="5413876"/>
            <a:ext cx="155969" cy="222163"/>
            <a:chOff x="5016000" y="1557000"/>
            <a:chExt cx="0" cy="360001"/>
          </a:xfrm>
        </p:grpSpPr>
        <p:cxnSp>
          <p:nvCxnSpPr>
            <p:cNvPr id="76" name="Straight Connector 75"/>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7010007" y="5635660"/>
            <a:ext cx="529388"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SDA</a:t>
            </a:r>
            <a:endParaRPr lang="en-US" sz="1400" dirty="0"/>
          </a:p>
        </p:txBody>
      </p:sp>
      <p:grpSp>
        <p:nvGrpSpPr>
          <p:cNvPr id="79" name="Group 78"/>
          <p:cNvGrpSpPr/>
          <p:nvPr/>
        </p:nvGrpSpPr>
        <p:grpSpPr>
          <a:xfrm>
            <a:off x="8166543" y="5413877"/>
            <a:ext cx="155969" cy="224544"/>
            <a:chOff x="5016000" y="1557000"/>
            <a:chExt cx="0" cy="360001"/>
          </a:xfrm>
        </p:grpSpPr>
        <p:cxnSp>
          <p:nvCxnSpPr>
            <p:cNvPr id="80" name="Straight Connector 79"/>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7879618" y="5638041"/>
            <a:ext cx="494865"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SCL</a:t>
            </a:r>
            <a:endParaRPr lang="en-US" sz="1400" dirty="0"/>
          </a:p>
        </p:txBody>
      </p:sp>
      <p:grpSp>
        <p:nvGrpSpPr>
          <p:cNvPr id="90" name="Group 89"/>
          <p:cNvGrpSpPr/>
          <p:nvPr/>
        </p:nvGrpSpPr>
        <p:grpSpPr>
          <a:xfrm>
            <a:off x="8738730" y="5413877"/>
            <a:ext cx="155969" cy="750312"/>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GND</a:t>
            </a:r>
            <a:endParaRPr lang="en-US" sz="1400" dirty="0"/>
          </a:p>
        </p:txBody>
      </p:sp>
      <p:grpSp>
        <p:nvGrpSpPr>
          <p:cNvPr id="7" name="Group 6"/>
          <p:cNvGrpSpPr/>
          <p:nvPr/>
        </p:nvGrpSpPr>
        <p:grpSpPr>
          <a:xfrm>
            <a:off x="8741999" y="1831891"/>
            <a:ext cx="0" cy="229109"/>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79819"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3.3V</a:t>
            </a:r>
            <a:endParaRPr lang="en-US" sz="1400" dirty="0"/>
          </a:p>
        </p:txBody>
      </p:sp>
    </p:spTree>
    <p:extLst>
      <p:ext uri="{BB962C8B-B14F-4D97-AF65-F5344CB8AC3E}">
        <p14:creationId xmlns:p14="http://schemas.microsoft.com/office/powerpoint/2010/main" val="153117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schematic</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a:stretch>
            <a:fillRect/>
          </a:stretch>
        </p:blipFill>
        <p:spPr>
          <a:xfrm>
            <a:off x="1560000" y="1197000"/>
            <a:ext cx="8876531" cy="5184000"/>
          </a:xfrm>
          <a:prstGeom prst="rect">
            <a:avLst/>
          </a:prstGeom>
        </p:spPr>
      </p:pic>
    </p:spTree>
    <p:extLst>
      <p:ext uri="{BB962C8B-B14F-4D97-AF65-F5344CB8AC3E}">
        <p14:creationId xmlns:p14="http://schemas.microsoft.com/office/powerpoint/2010/main" val="396958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22488633"/>
              </p:ext>
            </p:extLst>
          </p:nvPr>
        </p:nvGraphicFramePr>
        <p:xfrm>
          <a:off x="357669" y="981000"/>
          <a:ext cx="11628425" cy="556260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70840">
                <a:tc>
                  <a:txBody>
                    <a:bodyPr/>
                    <a:lstStyle/>
                    <a:p>
                      <a:r>
                        <a:rPr lang="en-US" sz="1600" noProof="0" dirty="0" smtClean="0"/>
                        <a:t>Parts</a:t>
                      </a:r>
                      <a:endParaRPr lang="en-US" sz="1600" noProof="0" dirty="0"/>
                    </a:p>
                  </a:txBody>
                  <a:tcPr/>
                </a:tc>
                <a:tc>
                  <a:txBody>
                    <a:bodyPr/>
                    <a:lstStyle/>
                    <a:p>
                      <a:r>
                        <a:rPr lang="en-US" sz="1600" noProof="0" dirty="0" smtClean="0"/>
                        <a:t>Number</a:t>
                      </a:r>
                      <a:endParaRPr lang="en-US" sz="1600" noProof="0" dirty="0"/>
                    </a:p>
                  </a:txBody>
                  <a:tcPr/>
                </a:tc>
                <a:tc>
                  <a:txBody>
                    <a:bodyPr/>
                    <a:lstStyle/>
                    <a:p>
                      <a:r>
                        <a:rPr lang="en-US" sz="1600" noProof="0" dirty="0" smtClean="0"/>
                        <a:t>Description</a:t>
                      </a:r>
                      <a:endParaRPr lang="en-US" sz="1600" noProof="0" dirty="0"/>
                    </a:p>
                  </a:txBody>
                  <a:tcPr/>
                </a:tc>
                <a:extLst>
                  <a:ext uri="{0D108BD9-81ED-4DB2-BD59-A6C34878D82A}">
                    <a16:rowId xmlns:a16="http://schemas.microsoft.com/office/drawing/2014/main" val="3460302851"/>
                  </a:ext>
                </a:extLst>
              </a:tr>
              <a:tr h="370840">
                <a:tc>
                  <a:txBody>
                    <a:bodyPr/>
                    <a:lstStyle/>
                    <a:p>
                      <a:r>
                        <a:rPr lang="en-US" sz="1600" noProof="0" dirty="0" smtClean="0">
                          <a:hlinkClick r:id="rId2"/>
                        </a:rPr>
                        <a:t>ESP32-VROOM-32U</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Micro-controller</a:t>
                      </a:r>
                      <a:endParaRPr lang="en-US" sz="1600" noProof="0" dirty="0"/>
                    </a:p>
                  </a:txBody>
                  <a:tcPr/>
                </a:tc>
                <a:extLst>
                  <a:ext uri="{0D108BD9-81ED-4DB2-BD59-A6C34878D82A}">
                    <a16:rowId xmlns:a16="http://schemas.microsoft.com/office/drawing/2014/main" val="25380455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hlinkClick r:id="rId2"/>
                        </a:rPr>
                        <a:t>ESP32 Breakout Board</a:t>
                      </a:r>
                      <a:endParaRPr lang="en-US" sz="1600" noProof="0" dirty="0" smtClean="0"/>
                    </a:p>
                  </a:txBody>
                  <a:tcPr/>
                </a:tc>
                <a:tc>
                  <a:txBody>
                    <a:bodyPr/>
                    <a:lstStyle/>
                    <a:p>
                      <a:pPr algn="ctr"/>
                      <a:r>
                        <a:rPr lang="en-US" sz="1600" noProof="0" dirty="0" smtClean="0"/>
                        <a:t>1</a:t>
                      </a:r>
                      <a:endParaRPr lang="en-US" sz="1600" noProof="0" dirty="0"/>
                    </a:p>
                  </a:txBody>
                  <a:tcPr/>
                </a:tc>
                <a:tc>
                  <a:txBody>
                    <a:bodyPr/>
                    <a:lstStyle/>
                    <a:p>
                      <a:r>
                        <a:rPr lang="en-US" sz="1600" noProof="0" dirty="0" smtClean="0"/>
                        <a:t>Board</a:t>
                      </a:r>
                      <a:r>
                        <a:rPr lang="en-US" sz="1600" baseline="0" noProof="0" dirty="0" smtClean="0"/>
                        <a:t> adapter for ESP32  38 pins</a:t>
                      </a:r>
                      <a:endParaRPr lang="en-US" sz="1600" noProof="0" dirty="0"/>
                    </a:p>
                  </a:txBody>
                  <a:tcPr/>
                </a:tc>
                <a:extLst>
                  <a:ext uri="{0D108BD9-81ED-4DB2-BD59-A6C34878D82A}">
                    <a16:rowId xmlns:a16="http://schemas.microsoft.com/office/drawing/2014/main" val="3562747781"/>
                  </a:ext>
                </a:extLst>
              </a:tr>
              <a:tr h="370840">
                <a:tc>
                  <a:txBody>
                    <a:bodyPr/>
                    <a:lstStyle/>
                    <a:p>
                      <a:r>
                        <a:rPr lang="en-US" sz="1600" noProof="0" dirty="0" smtClean="0">
                          <a:hlinkClick r:id="rId3"/>
                        </a:rPr>
                        <a:t>WS2812B Led strip (5m / 60 / IP30)</a:t>
                      </a:r>
                      <a:endParaRPr lang="en-US" sz="1600" noProof="0" dirty="0"/>
                    </a:p>
                  </a:txBody>
                  <a:tcPr/>
                </a:tc>
                <a:tc>
                  <a:txBody>
                    <a:bodyPr/>
                    <a:lstStyle/>
                    <a:p>
                      <a:pPr algn="ctr"/>
                      <a:r>
                        <a:rPr lang="en-US" sz="1600" noProof="0" dirty="0" smtClean="0"/>
                        <a:t>5 m</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DC5V WS2812B Individually Addressable 5050 RGB Led Strip - IP30</a:t>
                      </a:r>
                      <a:r>
                        <a:rPr lang="en-US" sz="1600" b="0" i="0" kern="1200" baseline="0" noProof="0" dirty="0" smtClean="0">
                          <a:solidFill>
                            <a:schemeClr val="dk1"/>
                          </a:solidFill>
                          <a:effectLst/>
                          <a:latin typeface="+mn-lt"/>
                          <a:ea typeface="+mn-ea"/>
                          <a:cs typeface="+mn-cs"/>
                        </a:rPr>
                        <a:t> - 60 </a:t>
                      </a:r>
                      <a:r>
                        <a:rPr lang="en-US" sz="1600" b="0" i="0" kern="1200" baseline="0" noProof="0" dirty="0" err="1" smtClean="0">
                          <a:solidFill>
                            <a:schemeClr val="dk1"/>
                          </a:solidFill>
                          <a:effectLst/>
                          <a:latin typeface="+mn-lt"/>
                          <a:ea typeface="+mn-ea"/>
                          <a:cs typeface="+mn-cs"/>
                        </a:rPr>
                        <a:t>Leds</a:t>
                      </a:r>
                      <a:r>
                        <a:rPr lang="en-US" sz="1600" b="0" i="0" kern="1200" baseline="0" noProof="0" dirty="0" smtClean="0">
                          <a:solidFill>
                            <a:schemeClr val="dk1"/>
                          </a:solidFill>
                          <a:effectLst/>
                          <a:latin typeface="+mn-lt"/>
                          <a:ea typeface="+mn-ea"/>
                          <a:cs typeface="+mn-cs"/>
                        </a:rPr>
                        <a:t>/m</a:t>
                      </a:r>
                      <a:endParaRPr lang="en-US" sz="1600" noProof="0" dirty="0"/>
                    </a:p>
                  </a:txBody>
                  <a:tcPr/>
                </a:tc>
                <a:extLst>
                  <a:ext uri="{0D108BD9-81ED-4DB2-BD59-A6C34878D82A}">
                    <a16:rowId xmlns:a16="http://schemas.microsoft.com/office/drawing/2014/main" val="2082606766"/>
                  </a:ext>
                </a:extLst>
              </a:tr>
              <a:tr h="370840">
                <a:tc>
                  <a:txBody>
                    <a:bodyPr/>
                    <a:lstStyle/>
                    <a:p>
                      <a:r>
                        <a:rPr lang="en-US" sz="1600" noProof="0" dirty="0" smtClean="0">
                          <a:hlinkClick r:id="rId4"/>
                        </a:rPr>
                        <a:t>Photo sensitive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Photosensitive sensor module</a:t>
                      </a:r>
                      <a:endParaRPr lang="en-US" sz="1600" noProof="0" dirty="0"/>
                    </a:p>
                  </a:txBody>
                  <a:tcPr/>
                </a:tc>
                <a:extLst>
                  <a:ext uri="{0D108BD9-81ED-4DB2-BD59-A6C34878D82A}">
                    <a16:rowId xmlns:a16="http://schemas.microsoft.com/office/drawing/2014/main" val="1839640940"/>
                  </a:ext>
                </a:extLst>
              </a:tr>
              <a:tr h="370840">
                <a:tc>
                  <a:txBody>
                    <a:bodyPr/>
                    <a:lstStyle/>
                    <a:p>
                      <a:r>
                        <a:rPr lang="en-US" sz="1600" noProof="0" dirty="0" smtClean="0">
                          <a:hlinkClick r:id="rId5"/>
                        </a:rPr>
                        <a:t>AM2320 Temperature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AM2320 Digital Temperature and Humidity </a:t>
                      </a:r>
                      <a:endParaRPr lang="en-US" sz="1600" noProof="0" dirty="0"/>
                    </a:p>
                  </a:txBody>
                  <a:tcPr/>
                </a:tc>
                <a:extLst>
                  <a:ext uri="{0D108BD9-81ED-4DB2-BD59-A6C34878D82A}">
                    <a16:rowId xmlns:a16="http://schemas.microsoft.com/office/drawing/2014/main" val="2236208748"/>
                  </a:ext>
                </a:extLst>
              </a:tr>
              <a:tr h="370840">
                <a:tc>
                  <a:txBody>
                    <a:bodyPr/>
                    <a:lstStyle/>
                    <a:p>
                      <a:r>
                        <a:rPr lang="en-US" sz="1600" noProof="0" dirty="0" smtClean="0">
                          <a:hlinkClick r:id="rId6"/>
                        </a:rPr>
                        <a:t>DS18B20 Waterproof</a:t>
                      </a:r>
                      <a:r>
                        <a:rPr lang="en-US" sz="1600" baseline="0" noProof="0" dirty="0" smtClean="0">
                          <a:hlinkClick r:id="rId6"/>
                        </a:rPr>
                        <a:t> Temp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DS18B20 Waterproof Temperature Sensor</a:t>
                      </a:r>
                      <a:endParaRPr lang="en-US" sz="1600" noProof="0" dirty="0"/>
                    </a:p>
                  </a:txBody>
                  <a:tcPr/>
                </a:tc>
                <a:extLst>
                  <a:ext uri="{0D108BD9-81ED-4DB2-BD59-A6C34878D82A}">
                    <a16:rowId xmlns:a16="http://schemas.microsoft.com/office/drawing/2014/main" val="695541186"/>
                  </a:ext>
                </a:extLst>
              </a:tr>
              <a:tr h="370840">
                <a:tc>
                  <a:txBody>
                    <a:bodyPr/>
                    <a:lstStyle/>
                    <a:p>
                      <a:r>
                        <a:rPr lang="en-US" sz="1600" noProof="0" dirty="0" smtClean="0">
                          <a:hlinkClick r:id="rId7"/>
                        </a:rPr>
                        <a:t>LCD 20x4 I2C</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LCD2004+I2C screen HD44780 Character LCD /w I2C Serial interface adapter module</a:t>
                      </a:r>
                      <a:endParaRPr lang="en-US" sz="1600" noProof="0" dirty="0"/>
                    </a:p>
                  </a:txBody>
                  <a:tcPr/>
                </a:tc>
                <a:extLst>
                  <a:ext uri="{0D108BD9-81ED-4DB2-BD59-A6C34878D82A}">
                    <a16:rowId xmlns:a16="http://schemas.microsoft.com/office/drawing/2014/main" val="2022281147"/>
                  </a:ext>
                </a:extLst>
              </a:tr>
              <a:tr h="370840">
                <a:tc>
                  <a:txBody>
                    <a:bodyPr/>
                    <a:lstStyle/>
                    <a:p>
                      <a:r>
                        <a:rPr lang="en-US" sz="1600" noProof="0" dirty="0" smtClean="0">
                          <a:hlinkClick r:id="rId8"/>
                        </a:rPr>
                        <a:t>PIR Motion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HC-SR501 Adjust IR Pyroelectric Infrared PIR Motion Sensor Detector</a:t>
                      </a:r>
                      <a:endParaRPr lang="en-US" sz="1600" noProof="0" dirty="0"/>
                    </a:p>
                  </a:txBody>
                  <a:tcPr/>
                </a:tc>
                <a:extLst>
                  <a:ext uri="{0D108BD9-81ED-4DB2-BD59-A6C34878D82A}">
                    <a16:rowId xmlns:a16="http://schemas.microsoft.com/office/drawing/2014/main" val="1202895849"/>
                  </a:ext>
                </a:extLst>
              </a:tr>
              <a:tr h="370840">
                <a:tc>
                  <a:txBody>
                    <a:bodyPr/>
                    <a:lstStyle/>
                    <a:p>
                      <a:r>
                        <a:rPr lang="en-US" sz="1600" noProof="0" dirty="0" smtClean="0">
                          <a:hlinkClick r:id="rId9"/>
                        </a:rPr>
                        <a:t>Push button</a:t>
                      </a:r>
                      <a:endParaRPr lang="en-US" sz="1600" noProof="0" dirty="0"/>
                    </a:p>
                  </a:txBody>
                  <a:tcPr/>
                </a:tc>
                <a:tc>
                  <a:txBody>
                    <a:bodyPr/>
                    <a:lstStyle/>
                    <a:p>
                      <a:pPr algn="ctr"/>
                      <a:r>
                        <a:rPr lang="en-US" sz="1600" noProof="0" dirty="0" smtClean="0"/>
                        <a:t>4</a:t>
                      </a:r>
                      <a:endParaRPr lang="en-US" sz="1600" noProof="0" dirty="0"/>
                    </a:p>
                  </a:txBody>
                  <a:tcPr/>
                </a:tc>
                <a:tc>
                  <a:txBody>
                    <a:bodyPr/>
                    <a:lstStyle/>
                    <a:p>
                      <a:r>
                        <a:rPr lang="en-US" sz="1600" noProof="0" dirty="0" smtClean="0"/>
                        <a:t>16mm metal push button switch Waterproof Flat circular button LED light self-reset</a:t>
                      </a:r>
                      <a:endParaRPr lang="en-US" sz="1600" noProof="0" dirty="0"/>
                    </a:p>
                  </a:txBody>
                  <a:tcPr/>
                </a:tc>
                <a:extLst>
                  <a:ext uri="{0D108BD9-81ED-4DB2-BD59-A6C34878D82A}">
                    <a16:rowId xmlns:a16="http://schemas.microsoft.com/office/drawing/2014/main" val="1073682803"/>
                  </a:ext>
                </a:extLst>
              </a:tr>
              <a:tr h="370840">
                <a:tc>
                  <a:txBody>
                    <a:bodyPr/>
                    <a:lstStyle/>
                    <a:p>
                      <a:r>
                        <a:rPr lang="en-US" sz="1600" noProof="0" dirty="0" smtClean="0">
                          <a:hlinkClick r:id="rId10"/>
                        </a:rPr>
                        <a:t>Capacitor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l-GR" sz="1600" noProof="0" dirty="0" smtClean="0"/>
                        <a:t>1000μ</a:t>
                      </a:r>
                      <a:r>
                        <a:rPr lang="en-US" sz="1600" noProof="0" dirty="0" smtClean="0"/>
                        <a:t>F</a:t>
                      </a:r>
                      <a:endParaRPr lang="en-US" sz="1600" noProof="0" dirty="0"/>
                    </a:p>
                  </a:txBody>
                  <a:tcPr/>
                </a:tc>
                <a:extLst>
                  <a:ext uri="{0D108BD9-81ED-4DB2-BD59-A6C34878D82A}">
                    <a16:rowId xmlns:a16="http://schemas.microsoft.com/office/drawing/2014/main" val="1305312444"/>
                  </a:ext>
                </a:extLst>
              </a:tr>
              <a:tr h="370840">
                <a:tc>
                  <a:txBody>
                    <a:bodyPr/>
                    <a:lstStyle/>
                    <a:p>
                      <a:r>
                        <a:rPr lang="en-US" sz="1600" noProof="0" dirty="0" smtClean="0">
                          <a:hlinkClick r:id="rId11"/>
                        </a:rPr>
                        <a:t>Resistor</a:t>
                      </a:r>
                      <a:endParaRPr lang="en-US" sz="1600" noProof="0" dirty="0"/>
                    </a:p>
                  </a:txBody>
                  <a:tcPr/>
                </a:tc>
                <a:tc>
                  <a:txBody>
                    <a:bodyPr/>
                    <a:lstStyle/>
                    <a:p>
                      <a:pPr algn="ctr"/>
                      <a:r>
                        <a:rPr lang="en-US" sz="1600" noProof="0" dirty="0" smtClean="0"/>
                        <a:t>8</a:t>
                      </a:r>
                      <a:endParaRPr lang="en-US" sz="1600" noProof="0" dirty="0"/>
                    </a:p>
                  </a:txBody>
                  <a:tcPr/>
                </a:tc>
                <a:tc>
                  <a:txBody>
                    <a:bodyPr/>
                    <a:lstStyle/>
                    <a:p>
                      <a:r>
                        <a:rPr lang="en-US" sz="1600" noProof="0" dirty="0" smtClean="0"/>
                        <a:t>1x330Ω, 1x4.7kΩ, 6x10kΩ resistors</a:t>
                      </a:r>
                      <a:endParaRPr lang="en-US" sz="1600" noProof="0" dirty="0"/>
                    </a:p>
                  </a:txBody>
                  <a:tcPr/>
                </a:tc>
                <a:extLst>
                  <a:ext uri="{0D108BD9-81ED-4DB2-BD59-A6C34878D82A}">
                    <a16:rowId xmlns:a16="http://schemas.microsoft.com/office/drawing/2014/main" val="3114857719"/>
                  </a:ext>
                </a:extLst>
              </a:tr>
              <a:tr h="370840">
                <a:tc>
                  <a:txBody>
                    <a:bodyPr/>
                    <a:lstStyle/>
                    <a:p>
                      <a:r>
                        <a:rPr lang="en-US" sz="1600" noProof="0" dirty="0" smtClean="0">
                          <a:hlinkClick r:id="rId12"/>
                        </a:rPr>
                        <a:t>On/off button</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On / off Button</a:t>
                      </a:r>
                      <a:endParaRPr lang="en-US" sz="1600" noProof="0" dirty="0"/>
                    </a:p>
                  </a:txBody>
                  <a:tcPr/>
                </a:tc>
                <a:extLst>
                  <a:ext uri="{0D108BD9-81ED-4DB2-BD59-A6C34878D82A}">
                    <a16:rowId xmlns:a16="http://schemas.microsoft.com/office/drawing/2014/main" val="1962673238"/>
                  </a:ext>
                </a:extLst>
              </a:tr>
              <a:tr h="370840">
                <a:tc>
                  <a:txBody>
                    <a:bodyPr/>
                    <a:lstStyle/>
                    <a:p>
                      <a:r>
                        <a:rPr lang="en-US" sz="1800" b="0" i="0" kern="1200" noProof="0" dirty="0" smtClean="0">
                          <a:solidFill>
                            <a:schemeClr val="dk1"/>
                          </a:solidFill>
                          <a:effectLst/>
                          <a:latin typeface="+mn-lt"/>
                          <a:ea typeface="+mn-ea"/>
                          <a:cs typeface="+mn-cs"/>
                          <a:hlinkClick r:id="rId13"/>
                        </a:rPr>
                        <a:t>DC Connectors 5.5x2.1mm</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DC Connectors 5.5x2.1mm</a:t>
                      </a:r>
                      <a:endParaRPr lang="en-US" sz="1600" noProof="0" dirty="0"/>
                    </a:p>
                  </a:txBody>
                  <a:tcPr/>
                </a:tc>
                <a:extLst>
                  <a:ext uri="{0D108BD9-81ED-4DB2-BD59-A6C34878D82A}">
                    <a16:rowId xmlns:a16="http://schemas.microsoft.com/office/drawing/2014/main" val="1270456620"/>
                  </a:ext>
                </a:extLst>
              </a:tr>
              <a:tr h="370840">
                <a:tc>
                  <a:txBody>
                    <a:bodyPr/>
                    <a:lstStyle/>
                    <a:p>
                      <a:r>
                        <a:rPr lang="en-US" sz="1600" noProof="0" dirty="0" smtClean="0">
                          <a:hlinkClick r:id="rId14"/>
                        </a:rPr>
                        <a:t>LED Power Adapter AV-DC 5V/10A</a:t>
                      </a:r>
                      <a:endParaRPr lang="en-US" sz="1600" noProof="0" dirty="0"/>
                    </a:p>
                  </a:txBody>
                  <a:tcPr/>
                </a:tc>
                <a:tc>
                  <a:txBody>
                    <a:bodyPr/>
                    <a:lstStyle/>
                    <a:p>
                      <a:pPr algn="ctr"/>
                      <a:r>
                        <a:rPr lang="en-US" sz="1600" noProof="0" dirty="0" smtClean="0"/>
                        <a:t>1</a:t>
                      </a:r>
                      <a:endParaRPr lang="en-US" sz="16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noProof="0" dirty="0" smtClean="0">
                          <a:solidFill>
                            <a:schemeClr val="dk1"/>
                          </a:solidFill>
                          <a:effectLst/>
                          <a:latin typeface="+mn-lt"/>
                          <a:ea typeface="+mn-ea"/>
                          <a:cs typeface="+mn-cs"/>
                        </a:rPr>
                        <a:t>LED Power Adapter 5.5*2.1~2.5mm Female Connector AC 220V To DC</a:t>
                      </a:r>
                      <a:r>
                        <a:rPr lang="en-US" sz="1600" b="0" i="0" kern="1200" baseline="0" noProof="0" dirty="0" smtClean="0">
                          <a:solidFill>
                            <a:schemeClr val="dk1"/>
                          </a:solidFill>
                          <a:effectLst/>
                          <a:latin typeface="+mn-lt"/>
                          <a:ea typeface="+mn-ea"/>
                          <a:cs typeface="+mn-cs"/>
                        </a:rPr>
                        <a:t> </a:t>
                      </a:r>
                      <a:r>
                        <a:rPr lang="en-US" sz="1600" b="0" i="0" kern="1200" noProof="0" dirty="0" smtClean="0">
                          <a:solidFill>
                            <a:schemeClr val="dk1"/>
                          </a:solidFill>
                          <a:effectLst/>
                          <a:latin typeface="+mn-lt"/>
                          <a:ea typeface="+mn-ea"/>
                          <a:cs typeface="+mn-cs"/>
                        </a:rPr>
                        <a:t>5V (10A)</a:t>
                      </a:r>
                      <a:endParaRPr lang="en-US" sz="1400" noProof="0" dirty="0" smtClean="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6355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smtClean="0">
                <a:solidFill>
                  <a:srgbClr val="FF0000"/>
                </a:solidFill>
              </a:rPr>
              <a:t>ESP32-VROOM-32D</a:t>
            </a:r>
            <a:endParaRPr lang="en-US" b="1" dirty="0">
              <a:solidFill>
                <a:srgbClr val="FF0000"/>
              </a:solidFill>
            </a:endParaRP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smtClean="0">
                <a:solidFill>
                  <a:srgbClr val="FF0000"/>
                </a:solidFill>
              </a:rPr>
              <a:t>ESP32-VROOM-32U</a:t>
            </a:r>
            <a:endParaRPr lang="en-US" b="1" dirty="0">
              <a:solidFill>
                <a:srgbClr val="FF0000"/>
              </a:solidFill>
            </a:endParaRP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smtClean="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smtClean="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smtClean="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44463</TotalTime>
  <Words>2851</Words>
  <Application>Microsoft Office PowerPoint</Application>
  <PresentationFormat>Widescreen</PresentationFormat>
  <Paragraphs>414</Paragraphs>
  <Slides>27</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Candara</vt:lpstr>
      <vt:lpstr>Consolas</vt:lpstr>
      <vt:lpstr>Courier10 BT</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PowerPoint Presentation</vt:lpstr>
      <vt:lpstr>PowerPoint Presentation</vt:lpstr>
      <vt:lpstr>Pool Clock : ESP32-WROOM-32U</vt:lpstr>
      <vt:lpstr>Pool Clock : ESP32-WROOM-32U</vt:lpstr>
      <vt:lpstr>PowerPoint Presentation</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136</cp:revision>
  <cp:lastPrinted>2023-08-03T07:03:14Z</cp:lastPrinted>
  <dcterms:created xsi:type="dcterms:W3CDTF">2023-05-09T11:57:23Z</dcterms:created>
  <dcterms:modified xsi:type="dcterms:W3CDTF">2023-08-06T10:09:21Z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